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84" r:id="rId3"/>
    <p:sldMasterId id="2147483731" r:id="rId4"/>
    <p:sldMasterId id="2147483777" r:id="rId5"/>
    <p:sldMasterId id="2147483794" r:id="rId6"/>
  </p:sldMasterIdLst>
  <p:notesMasterIdLst>
    <p:notesMasterId r:id="rId53"/>
  </p:notesMasterIdLst>
  <p:sldIdLst>
    <p:sldId id="337" r:id="rId7"/>
    <p:sldId id="321" r:id="rId8"/>
    <p:sldId id="330" r:id="rId9"/>
    <p:sldId id="401" r:id="rId10"/>
    <p:sldId id="405" r:id="rId11"/>
    <p:sldId id="406" r:id="rId12"/>
    <p:sldId id="339" r:id="rId13"/>
    <p:sldId id="396" r:id="rId14"/>
    <p:sldId id="398" r:id="rId15"/>
    <p:sldId id="397" r:id="rId16"/>
    <p:sldId id="341" r:id="rId17"/>
    <p:sldId id="340" r:id="rId18"/>
    <p:sldId id="390" r:id="rId19"/>
    <p:sldId id="391" r:id="rId20"/>
    <p:sldId id="393" r:id="rId21"/>
    <p:sldId id="394" r:id="rId22"/>
    <p:sldId id="323" r:id="rId23"/>
    <p:sldId id="351" r:id="rId24"/>
    <p:sldId id="343" r:id="rId25"/>
    <p:sldId id="264" r:id="rId26"/>
    <p:sldId id="267" r:id="rId27"/>
    <p:sldId id="268" r:id="rId28"/>
    <p:sldId id="265" r:id="rId29"/>
    <p:sldId id="269" r:id="rId30"/>
    <p:sldId id="354" r:id="rId31"/>
    <p:sldId id="312" r:id="rId32"/>
    <p:sldId id="355" r:id="rId33"/>
    <p:sldId id="356" r:id="rId34"/>
    <p:sldId id="358" r:id="rId35"/>
    <p:sldId id="359" r:id="rId36"/>
    <p:sldId id="360" r:id="rId37"/>
    <p:sldId id="361" r:id="rId38"/>
    <p:sldId id="362" r:id="rId39"/>
    <p:sldId id="363" r:id="rId40"/>
    <p:sldId id="364" r:id="rId41"/>
    <p:sldId id="365" r:id="rId42"/>
    <p:sldId id="370" r:id="rId43"/>
    <p:sldId id="371" r:id="rId44"/>
    <p:sldId id="399" r:id="rId45"/>
    <p:sldId id="373" r:id="rId46"/>
    <p:sldId id="400" r:id="rId47"/>
    <p:sldId id="378" r:id="rId48"/>
    <p:sldId id="379" r:id="rId49"/>
    <p:sldId id="382" r:id="rId50"/>
    <p:sldId id="383" r:id="rId51"/>
    <p:sldId id="388"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6A1"/>
    <a:srgbClr val="4997ED"/>
    <a:srgbClr val="4A8CEC"/>
    <a:srgbClr val="4B88EB"/>
    <a:srgbClr val="3D7FEA"/>
    <a:srgbClr val="3B9BF3"/>
    <a:srgbClr val="0C82D2"/>
    <a:srgbClr val="E3722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4628" autoAdjust="0"/>
  </p:normalViewPr>
  <p:slideViewPr>
    <p:cSldViewPr snapToGrid="0" snapToObjects="1">
      <p:cViewPr>
        <p:scale>
          <a:sx n="70" d="100"/>
          <a:sy n="70" d="100"/>
        </p:scale>
        <p:origin x="-130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8781F-A47B-475A-BBF0-0B1F0B5C4D03}"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en-US"/>
        </a:p>
      </dgm:t>
    </dgm:pt>
    <dgm:pt modelId="{E8E228BF-E576-46ED-AB43-0A72A3B288A3}">
      <dgm:prSet phldrT="[Text]"/>
      <dgm:spPr>
        <a:noFill/>
        <a:ln>
          <a:solidFill>
            <a:srgbClr val="808080"/>
          </a:solidFill>
        </a:ln>
      </dgm:spPr>
      <dgm:t>
        <a:bodyPr/>
        <a:lstStyle/>
        <a:p>
          <a:r>
            <a:rPr lang="ru-RU" dirty="0" smtClean="0">
              <a:solidFill>
                <a:srgbClr val="0066A1"/>
              </a:solidFill>
              <a:latin typeface="Verdana" pitchFamily="34" charset="0"/>
            </a:rPr>
            <a:t>Россия входит в число ведущих патентующих стран</a:t>
          </a:r>
          <a:endParaRPr lang="en-US" dirty="0">
            <a:solidFill>
              <a:srgbClr val="0066A1"/>
            </a:solidFill>
            <a:latin typeface="Verdana" pitchFamily="34" charset="0"/>
          </a:endParaRPr>
        </a:p>
      </dgm:t>
    </dgm:pt>
    <dgm:pt modelId="{1F5CF1D9-3E60-465E-9111-46A01C358503}" type="parTrans" cxnId="{7712619F-4E13-48CF-9767-F59FE5FD9F31}">
      <dgm:prSet/>
      <dgm:spPr/>
      <dgm:t>
        <a:bodyPr/>
        <a:lstStyle/>
        <a:p>
          <a:endParaRPr lang="en-US">
            <a:solidFill>
              <a:srgbClr val="0066A1"/>
            </a:solidFill>
            <a:latin typeface="Verdana" pitchFamily="34" charset="0"/>
          </a:endParaRPr>
        </a:p>
      </dgm:t>
    </dgm:pt>
    <dgm:pt modelId="{8E59697F-4842-4FCE-8EC3-5C9E89AEF37B}" type="sibTrans" cxnId="{7712619F-4E13-48CF-9767-F59FE5FD9F31}">
      <dgm:prSet/>
      <dgm:spPr/>
      <dgm:t>
        <a:bodyPr/>
        <a:lstStyle/>
        <a:p>
          <a:endParaRPr lang="en-US">
            <a:solidFill>
              <a:srgbClr val="0066A1"/>
            </a:solidFill>
            <a:latin typeface="Verdana" pitchFamily="34" charset="0"/>
          </a:endParaRPr>
        </a:p>
      </dgm:t>
    </dgm:pt>
    <dgm:pt modelId="{3340B211-F505-4A58-A30A-C5E5A86ED75E}">
      <dgm:prSet phldrT="[Text]"/>
      <dgm:spPr>
        <a:solidFill>
          <a:srgbClr val="0066A1"/>
        </a:solidFill>
      </dgm:spPr>
      <dgm:t>
        <a:bodyPr/>
        <a:lstStyle/>
        <a:p>
          <a:r>
            <a:rPr lang="en-US" dirty="0" smtClean="0">
              <a:solidFill>
                <a:schemeClr val="bg1"/>
              </a:solidFill>
              <a:latin typeface="Verdana" pitchFamily="34" charset="0"/>
            </a:rPr>
            <a:t>23</a:t>
          </a:r>
          <a:r>
            <a:rPr lang="ru-RU" dirty="0" smtClean="0">
              <a:solidFill>
                <a:schemeClr val="bg1"/>
              </a:solidFill>
              <a:latin typeface="Verdana" pitchFamily="34" charset="0"/>
            </a:rPr>
            <a:t>-е</a:t>
          </a:r>
          <a:r>
            <a:rPr lang="en-US" dirty="0" smtClean="0">
              <a:solidFill>
                <a:schemeClr val="bg1"/>
              </a:solidFill>
              <a:latin typeface="Verdana" pitchFamily="34" charset="0"/>
            </a:rPr>
            <a:t> </a:t>
          </a:r>
          <a:r>
            <a:rPr lang="ru-RU" dirty="0" smtClean="0">
              <a:solidFill>
                <a:schemeClr val="bg1"/>
              </a:solidFill>
              <a:latin typeface="Verdana" pitchFamily="34" charset="0"/>
            </a:rPr>
            <a:t>место среди стран, патенты которых ссылаются на публикации</a:t>
          </a:r>
          <a:r>
            <a:rPr lang="en-US" dirty="0" smtClean="0">
              <a:solidFill>
                <a:schemeClr val="bg1"/>
              </a:solidFill>
              <a:latin typeface="Verdana" pitchFamily="34" charset="0"/>
            </a:rPr>
            <a:t> IEEE</a:t>
          </a:r>
          <a:endParaRPr lang="en-US" dirty="0">
            <a:solidFill>
              <a:schemeClr val="bg1"/>
            </a:solidFill>
            <a:latin typeface="Verdana" pitchFamily="34" charset="0"/>
          </a:endParaRPr>
        </a:p>
      </dgm:t>
    </dgm:pt>
    <dgm:pt modelId="{BD5ABFCA-C588-496C-A9CF-9F339A0F8506}" type="parTrans" cxnId="{3C7E554B-2721-4B0B-B1CA-96DE61C9D134}">
      <dgm:prSet/>
      <dgm:spPr/>
      <dgm:t>
        <a:bodyPr/>
        <a:lstStyle/>
        <a:p>
          <a:endParaRPr lang="en-US">
            <a:solidFill>
              <a:srgbClr val="0066A1"/>
            </a:solidFill>
            <a:latin typeface="Verdana" pitchFamily="34" charset="0"/>
          </a:endParaRPr>
        </a:p>
      </dgm:t>
    </dgm:pt>
    <dgm:pt modelId="{2C3F7ACF-791B-4F2A-9603-28C5C789BDDA}" type="sibTrans" cxnId="{3C7E554B-2721-4B0B-B1CA-96DE61C9D134}">
      <dgm:prSet/>
      <dgm:spPr/>
      <dgm:t>
        <a:bodyPr/>
        <a:lstStyle/>
        <a:p>
          <a:endParaRPr lang="en-US">
            <a:solidFill>
              <a:srgbClr val="0066A1"/>
            </a:solidFill>
            <a:latin typeface="Verdana" pitchFamily="34" charset="0"/>
          </a:endParaRPr>
        </a:p>
      </dgm:t>
    </dgm:pt>
    <dgm:pt modelId="{FC738028-7C2C-4D80-AECD-A780185C1230}">
      <dgm:prSet phldrT="[Text]"/>
      <dgm:spPr>
        <a:solidFill>
          <a:srgbClr val="808080"/>
        </a:solidFill>
      </dgm:spPr>
      <dgm:t>
        <a:bodyPr/>
        <a:lstStyle/>
        <a:p>
          <a:r>
            <a:rPr lang="en-US" dirty="0" smtClean="0">
              <a:solidFill>
                <a:schemeClr val="bg1"/>
              </a:solidFill>
              <a:latin typeface="Verdana" pitchFamily="34" charset="0"/>
            </a:rPr>
            <a:t>512 </a:t>
          </a:r>
          <a:r>
            <a:rPr lang="ru-RU" dirty="0" smtClean="0">
              <a:solidFill>
                <a:schemeClr val="bg1"/>
              </a:solidFill>
              <a:latin typeface="Verdana" pitchFamily="34" charset="0"/>
            </a:rPr>
            <a:t>патентов ссылаются на публикации </a:t>
          </a:r>
          <a:r>
            <a:rPr lang="en-US" dirty="0" smtClean="0">
              <a:solidFill>
                <a:schemeClr val="bg1"/>
              </a:solidFill>
              <a:latin typeface="Verdana" pitchFamily="34" charset="0"/>
            </a:rPr>
            <a:t> IEEE</a:t>
          </a:r>
          <a:endParaRPr lang="en-US" dirty="0">
            <a:solidFill>
              <a:schemeClr val="bg1"/>
            </a:solidFill>
            <a:latin typeface="Verdana" pitchFamily="34" charset="0"/>
          </a:endParaRPr>
        </a:p>
      </dgm:t>
    </dgm:pt>
    <dgm:pt modelId="{9FCAC109-156C-457A-BB2D-9C9AD337F6D9}" type="parTrans" cxnId="{54BD628E-D07F-484D-A1FC-4C85D76B06B0}">
      <dgm:prSet/>
      <dgm:spPr/>
      <dgm:t>
        <a:bodyPr/>
        <a:lstStyle/>
        <a:p>
          <a:endParaRPr lang="en-US">
            <a:solidFill>
              <a:srgbClr val="0066A1"/>
            </a:solidFill>
            <a:latin typeface="Verdana" pitchFamily="34" charset="0"/>
          </a:endParaRPr>
        </a:p>
      </dgm:t>
    </dgm:pt>
    <dgm:pt modelId="{EEF18FEF-E5ED-4349-878A-F3844BA564AD}" type="sibTrans" cxnId="{54BD628E-D07F-484D-A1FC-4C85D76B06B0}">
      <dgm:prSet/>
      <dgm:spPr/>
      <dgm:t>
        <a:bodyPr/>
        <a:lstStyle/>
        <a:p>
          <a:endParaRPr lang="en-US">
            <a:solidFill>
              <a:srgbClr val="0066A1"/>
            </a:solidFill>
            <a:latin typeface="Verdana" pitchFamily="34" charset="0"/>
          </a:endParaRPr>
        </a:p>
      </dgm:t>
    </dgm:pt>
    <dgm:pt modelId="{5069294C-0C9B-4700-8993-2FE2F1FF20FB}">
      <dgm:prSet phldrT="[Text]"/>
      <dgm:spPr>
        <a:solidFill>
          <a:srgbClr val="E37222"/>
        </a:solidFill>
      </dgm:spPr>
      <dgm:t>
        <a:bodyPr/>
        <a:lstStyle/>
        <a:p>
          <a:r>
            <a:rPr lang="en-US" dirty="0" smtClean="0">
              <a:solidFill>
                <a:schemeClr val="bg1"/>
              </a:solidFill>
              <a:latin typeface="Verdana" pitchFamily="34" charset="0"/>
            </a:rPr>
            <a:t>2,273 </a:t>
          </a:r>
          <a:r>
            <a:rPr lang="ru-RU" dirty="0" smtClean="0">
              <a:solidFill>
                <a:schemeClr val="bg1"/>
              </a:solidFill>
              <a:latin typeface="Verdana" pitchFamily="34" charset="0"/>
            </a:rPr>
            <a:t>ссылок на публикации </a:t>
          </a:r>
          <a:r>
            <a:rPr lang="en-US" dirty="0" smtClean="0">
              <a:solidFill>
                <a:schemeClr val="bg1"/>
              </a:solidFill>
              <a:latin typeface="Verdana" pitchFamily="34" charset="0"/>
            </a:rPr>
            <a:t>IEEE </a:t>
          </a:r>
          <a:endParaRPr lang="en-US" dirty="0">
            <a:solidFill>
              <a:schemeClr val="bg1"/>
            </a:solidFill>
            <a:latin typeface="Verdana" pitchFamily="34" charset="0"/>
          </a:endParaRPr>
        </a:p>
      </dgm:t>
    </dgm:pt>
    <dgm:pt modelId="{098DF27C-2AA5-4FEB-A475-16263D189E4C}" type="parTrans" cxnId="{DEB73F5D-D921-43B5-9139-2B29CBC5ADD4}">
      <dgm:prSet/>
      <dgm:spPr/>
      <dgm:t>
        <a:bodyPr/>
        <a:lstStyle/>
        <a:p>
          <a:endParaRPr lang="en-US">
            <a:solidFill>
              <a:srgbClr val="0066A1"/>
            </a:solidFill>
            <a:latin typeface="Verdana" pitchFamily="34" charset="0"/>
          </a:endParaRPr>
        </a:p>
      </dgm:t>
    </dgm:pt>
    <dgm:pt modelId="{08793ACD-4432-45DA-A155-B0CBE686331D}" type="sibTrans" cxnId="{DEB73F5D-D921-43B5-9139-2B29CBC5ADD4}">
      <dgm:prSet/>
      <dgm:spPr/>
      <dgm:t>
        <a:bodyPr/>
        <a:lstStyle/>
        <a:p>
          <a:endParaRPr lang="en-US">
            <a:solidFill>
              <a:srgbClr val="0066A1"/>
            </a:solidFill>
            <a:latin typeface="Verdana" pitchFamily="34" charset="0"/>
          </a:endParaRPr>
        </a:p>
      </dgm:t>
    </dgm:pt>
    <dgm:pt modelId="{594A5873-E373-4229-A8AE-F2A75004F645}" type="pres">
      <dgm:prSet presAssocID="{8318781F-A47B-475A-BBF0-0B1F0B5C4D03}" presName="Name0" presStyleCnt="0">
        <dgm:presLayoutVars>
          <dgm:chPref val="1"/>
          <dgm:dir/>
          <dgm:animOne val="branch"/>
          <dgm:animLvl val="lvl"/>
          <dgm:resizeHandles/>
        </dgm:presLayoutVars>
      </dgm:prSet>
      <dgm:spPr/>
      <dgm:t>
        <a:bodyPr/>
        <a:lstStyle/>
        <a:p>
          <a:endParaRPr lang="en-US"/>
        </a:p>
      </dgm:t>
    </dgm:pt>
    <dgm:pt modelId="{55750688-741E-4F95-A1B4-3622E6888208}" type="pres">
      <dgm:prSet presAssocID="{E8E228BF-E576-46ED-AB43-0A72A3B288A3}" presName="vertOne" presStyleCnt="0"/>
      <dgm:spPr/>
    </dgm:pt>
    <dgm:pt modelId="{635A564D-D199-48F0-A85A-63F2F406CA8A}" type="pres">
      <dgm:prSet presAssocID="{E8E228BF-E576-46ED-AB43-0A72A3B288A3}" presName="txOne" presStyleLbl="node0" presStyleIdx="0" presStyleCnt="1">
        <dgm:presLayoutVars>
          <dgm:chPref val="3"/>
        </dgm:presLayoutVars>
      </dgm:prSet>
      <dgm:spPr/>
      <dgm:t>
        <a:bodyPr/>
        <a:lstStyle/>
        <a:p>
          <a:endParaRPr lang="en-US"/>
        </a:p>
      </dgm:t>
    </dgm:pt>
    <dgm:pt modelId="{A32459AE-DAE6-4BFA-A221-96FAC14F94B2}" type="pres">
      <dgm:prSet presAssocID="{E8E228BF-E576-46ED-AB43-0A72A3B288A3}" presName="parTransOne" presStyleCnt="0"/>
      <dgm:spPr/>
    </dgm:pt>
    <dgm:pt modelId="{530FF477-057C-4A30-91C0-C4D892A379DC}" type="pres">
      <dgm:prSet presAssocID="{E8E228BF-E576-46ED-AB43-0A72A3B288A3}" presName="horzOne" presStyleCnt="0"/>
      <dgm:spPr/>
    </dgm:pt>
    <dgm:pt modelId="{A6A61E2B-B831-433D-B3D2-74907E7C679A}" type="pres">
      <dgm:prSet presAssocID="{3340B211-F505-4A58-A30A-C5E5A86ED75E}" presName="vertTwo" presStyleCnt="0"/>
      <dgm:spPr/>
    </dgm:pt>
    <dgm:pt modelId="{4EF611FA-5E99-487E-BD6D-6CE2A6A67407}" type="pres">
      <dgm:prSet presAssocID="{3340B211-F505-4A58-A30A-C5E5A86ED75E}" presName="txTwo" presStyleLbl="node2" presStyleIdx="0" presStyleCnt="3">
        <dgm:presLayoutVars>
          <dgm:chPref val="3"/>
        </dgm:presLayoutVars>
      </dgm:prSet>
      <dgm:spPr/>
      <dgm:t>
        <a:bodyPr/>
        <a:lstStyle/>
        <a:p>
          <a:endParaRPr lang="en-US"/>
        </a:p>
      </dgm:t>
    </dgm:pt>
    <dgm:pt modelId="{70B9F94D-FE9F-449E-A0C2-5D266900C3D1}" type="pres">
      <dgm:prSet presAssocID="{3340B211-F505-4A58-A30A-C5E5A86ED75E}" presName="horzTwo" presStyleCnt="0"/>
      <dgm:spPr/>
    </dgm:pt>
    <dgm:pt modelId="{B9DD57ED-84CB-4A82-AD0F-FB24EFA11DA2}" type="pres">
      <dgm:prSet presAssocID="{2C3F7ACF-791B-4F2A-9603-28C5C789BDDA}" presName="sibSpaceTwo" presStyleCnt="0"/>
      <dgm:spPr/>
    </dgm:pt>
    <dgm:pt modelId="{59B1ADDE-4A67-4B11-998E-844B3F13918B}" type="pres">
      <dgm:prSet presAssocID="{FC738028-7C2C-4D80-AECD-A780185C1230}" presName="vertTwo" presStyleCnt="0"/>
      <dgm:spPr/>
    </dgm:pt>
    <dgm:pt modelId="{317EFE21-5E58-4505-8A7A-61EBA5D6F7DE}" type="pres">
      <dgm:prSet presAssocID="{FC738028-7C2C-4D80-AECD-A780185C1230}" presName="txTwo" presStyleLbl="node2" presStyleIdx="1" presStyleCnt="3">
        <dgm:presLayoutVars>
          <dgm:chPref val="3"/>
        </dgm:presLayoutVars>
      </dgm:prSet>
      <dgm:spPr/>
      <dgm:t>
        <a:bodyPr/>
        <a:lstStyle/>
        <a:p>
          <a:endParaRPr lang="en-US"/>
        </a:p>
      </dgm:t>
    </dgm:pt>
    <dgm:pt modelId="{2DE401E1-913D-4635-828E-B884B874BAE7}" type="pres">
      <dgm:prSet presAssocID="{FC738028-7C2C-4D80-AECD-A780185C1230}" presName="horzTwo" presStyleCnt="0"/>
      <dgm:spPr/>
    </dgm:pt>
    <dgm:pt modelId="{D0B2979D-80EB-47CC-B06E-E0E56B0C2B0C}" type="pres">
      <dgm:prSet presAssocID="{EEF18FEF-E5ED-4349-878A-F3844BA564AD}" presName="sibSpaceTwo" presStyleCnt="0"/>
      <dgm:spPr/>
    </dgm:pt>
    <dgm:pt modelId="{29883A12-DF80-4BDC-A143-C3B8D6FC83F2}" type="pres">
      <dgm:prSet presAssocID="{5069294C-0C9B-4700-8993-2FE2F1FF20FB}" presName="vertTwo" presStyleCnt="0"/>
      <dgm:spPr/>
    </dgm:pt>
    <dgm:pt modelId="{75FD0CB4-BE51-4885-ADB6-10BC9CB8D97E}" type="pres">
      <dgm:prSet presAssocID="{5069294C-0C9B-4700-8993-2FE2F1FF20FB}" presName="txTwo" presStyleLbl="node2" presStyleIdx="2" presStyleCnt="3">
        <dgm:presLayoutVars>
          <dgm:chPref val="3"/>
        </dgm:presLayoutVars>
      </dgm:prSet>
      <dgm:spPr/>
      <dgm:t>
        <a:bodyPr/>
        <a:lstStyle/>
        <a:p>
          <a:endParaRPr lang="en-US"/>
        </a:p>
      </dgm:t>
    </dgm:pt>
    <dgm:pt modelId="{2793DA80-403F-4FDF-AA6A-E05E202BCECE}" type="pres">
      <dgm:prSet presAssocID="{5069294C-0C9B-4700-8993-2FE2F1FF20FB}" presName="horzTwo" presStyleCnt="0"/>
      <dgm:spPr/>
    </dgm:pt>
  </dgm:ptLst>
  <dgm:cxnLst>
    <dgm:cxn modelId="{54BD628E-D07F-484D-A1FC-4C85D76B06B0}" srcId="{E8E228BF-E576-46ED-AB43-0A72A3B288A3}" destId="{FC738028-7C2C-4D80-AECD-A780185C1230}" srcOrd="1" destOrd="0" parTransId="{9FCAC109-156C-457A-BB2D-9C9AD337F6D9}" sibTransId="{EEF18FEF-E5ED-4349-878A-F3844BA564AD}"/>
    <dgm:cxn modelId="{FBA9224B-8843-4773-ACDB-EC33D6310B3D}" type="presOf" srcId="{E8E228BF-E576-46ED-AB43-0A72A3B288A3}" destId="{635A564D-D199-48F0-A85A-63F2F406CA8A}" srcOrd="0" destOrd="0" presId="urn:microsoft.com/office/officeart/2005/8/layout/hierarchy4"/>
    <dgm:cxn modelId="{3C7E554B-2721-4B0B-B1CA-96DE61C9D134}" srcId="{E8E228BF-E576-46ED-AB43-0A72A3B288A3}" destId="{3340B211-F505-4A58-A30A-C5E5A86ED75E}" srcOrd="0" destOrd="0" parTransId="{BD5ABFCA-C588-496C-A9CF-9F339A0F8506}" sibTransId="{2C3F7ACF-791B-4F2A-9603-28C5C789BDDA}"/>
    <dgm:cxn modelId="{B6C75CE5-BE22-41E6-86E7-5AACAC5A31B2}" type="presOf" srcId="{FC738028-7C2C-4D80-AECD-A780185C1230}" destId="{317EFE21-5E58-4505-8A7A-61EBA5D6F7DE}" srcOrd="0" destOrd="0" presId="urn:microsoft.com/office/officeart/2005/8/layout/hierarchy4"/>
    <dgm:cxn modelId="{7074A60F-56CA-4C41-9379-06E0AD22D990}" type="presOf" srcId="{5069294C-0C9B-4700-8993-2FE2F1FF20FB}" destId="{75FD0CB4-BE51-4885-ADB6-10BC9CB8D97E}" srcOrd="0" destOrd="0" presId="urn:microsoft.com/office/officeart/2005/8/layout/hierarchy4"/>
    <dgm:cxn modelId="{DEB73F5D-D921-43B5-9139-2B29CBC5ADD4}" srcId="{E8E228BF-E576-46ED-AB43-0A72A3B288A3}" destId="{5069294C-0C9B-4700-8993-2FE2F1FF20FB}" srcOrd="2" destOrd="0" parTransId="{098DF27C-2AA5-4FEB-A475-16263D189E4C}" sibTransId="{08793ACD-4432-45DA-A155-B0CBE686331D}"/>
    <dgm:cxn modelId="{26E8CDA9-1A8E-4975-9A99-CA486EE2E7B2}" type="presOf" srcId="{8318781F-A47B-475A-BBF0-0B1F0B5C4D03}" destId="{594A5873-E373-4229-A8AE-F2A75004F645}" srcOrd="0" destOrd="0" presId="urn:microsoft.com/office/officeart/2005/8/layout/hierarchy4"/>
    <dgm:cxn modelId="{7712619F-4E13-48CF-9767-F59FE5FD9F31}" srcId="{8318781F-A47B-475A-BBF0-0B1F0B5C4D03}" destId="{E8E228BF-E576-46ED-AB43-0A72A3B288A3}" srcOrd="0" destOrd="0" parTransId="{1F5CF1D9-3E60-465E-9111-46A01C358503}" sibTransId="{8E59697F-4842-4FCE-8EC3-5C9E89AEF37B}"/>
    <dgm:cxn modelId="{E0399794-03FA-4B98-A512-985B654004BB}" type="presOf" srcId="{3340B211-F505-4A58-A30A-C5E5A86ED75E}" destId="{4EF611FA-5E99-487E-BD6D-6CE2A6A67407}" srcOrd="0" destOrd="0" presId="urn:microsoft.com/office/officeart/2005/8/layout/hierarchy4"/>
    <dgm:cxn modelId="{23001137-9616-4F1C-95AA-AB663E0535DA}" type="presParOf" srcId="{594A5873-E373-4229-A8AE-F2A75004F645}" destId="{55750688-741E-4F95-A1B4-3622E6888208}" srcOrd="0" destOrd="0" presId="urn:microsoft.com/office/officeart/2005/8/layout/hierarchy4"/>
    <dgm:cxn modelId="{4EC22D15-571A-4196-B6D7-E5A2070E04C4}" type="presParOf" srcId="{55750688-741E-4F95-A1B4-3622E6888208}" destId="{635A564D-D199-48F0-A85A-63F2F406CA8A}" srcOrd="0" destOrd="0" presId="urn:microsoft.com/office/officeart/2005/8/layout/hierarchy4"/>
    <dgm:cxn modelId="{8230D427-B582-4436-BD76-F460B4E127E8}" type="presParOf" srcId="{55750688-741E-4F95-A1B4-3622E6888208}" destId="{A32459AE-DAE6-4BFA-A221-96FAC14F94B2}" srcOrd="1" destOrd="0" presId="urn:microsoft.com/office/officeart/2005/8/layout/hierarchy4"/>
    <dgm:cxn modelId="{4295F22F-FCC6-4400-889C-6CA98312424B}" type="presParOf" srcId="{55750688-741E-4F95-A1B4-3622E6888208}" destId="{530FF477-057C-4A30-91C0-C4D892A379DC}" srcOrd="2" destOrd="0" presId="urn:microsoft.com/office/officeart/2005/8/layout/hierarchy4"/>
    <dgm:cxn modelId="{E8F1E1D6-C0E9-4915-A26C-07FACA961860}" type="presParOf" srcId="{530FF477-057C-4A30-91C0-C4D892A379DC}" destId="{A6A61E2B-B831-433D-B3D2-74907E7C679A}" srcOrd="0" destOrd="0" presId="urn:microsoft.com/office/officeart/2005/8/layout/hierarchy4"/>
    <dgm:cxn modelId="{FF02286E-9C1B-4D79-AA0E-2BA2A5D1DA5A}" type="presParOf" srcId="{A6A61E2B-B831-433D-B3D2-74907E7C679A}" destId="{4EF611FA-5E99-487E-BD6D-6CE2A6A67407}" srcOrd="0" destOrd="0" presId="urn:microsoft.com/office/officeart/2005/8/layout/hierarchy4"/>
    <dgm:cxn modelId="{9377F429-AED3-4918-B5F4-475EA12BB46B}" type="presParOf" srcId="{A6A61E2B-B831-433D-B3D2-74907E7C679A}" destId="{70B9F94D-FE9F-449E-A0C2-5D266900C3D1}" srcOrd="1" destOrd="0" presId="urn:microsoft.com/office/officeart/2005/8/layout/hierarchy4"/>
    <dgm:cxn modelId="{CA879442-ADE2-4DBD-BDD4-2881FDF0D4B7}" type="presParOf" srcId="{530FF477-057C-4A30-91C0-C4D892A379DC}" destId="{B9DD57ED-84CB-4A82-AD0F-FB24EFA11DA2}" srcOrd="1" destOrd="0" presId="urn:microsoft.com/office/officeart/2005/8/layout/hierarchy4"/>
    <dgm:cxn modelId="{8A49BD6B-5895-4633-83A2-A0447D60D135}" type="presParOf" srcId="{530FF477-057C-4A30-91C0-C4D892A379DC}" destId="{59B1ADDE-4A67-4B11-998E-844B3F13918B}" srcOrd="2" destOrd="0" presId="urn:microsoft.com/office/officeart/2005/8/layout/hierarchy4"/>
    <dgm:cxn modelId="{0DBF4340-D000-4B95-B263-F7FE1B184A2C}" type="presParOf" srcId="{59B1ADDE-4A67-4B11-998E-844B3F13918B}" destId="{317EFE21-5E58-4505-8A7A-61EBA5D6F7DE}" srcOrd="0" destOrd="0" presId="urn:microsoft.com/office/officeart/2005/8/layout/hierarchy4"/>
    <dgm:cxn modelId="{1CC48DD5-7D14-453A-B0A5-3970494B50E0}" type="presParOf" srcId="{59B1ADDE-4A67-4B11-998E-844B3F13918B}" destId="{2DE401E1-913D-4635-828E-B884B874BAE7}" srcOrd="1" destOrd="0" presId="urn:microsoft.com/office/officeart/2005/8/layout/hierarchy4"/>
    <dgm:cxn modelId="{560AF362-5740-445A-9DD7-019CE5CD88D9}" type="presParOf" srcId="{530FF477-057C-4A30-91C0-C4D892A379DC}" destId="{D0B2979D-80EB-47CC-B06E-E0E56B0C2B0C}" srcOrd="3" destOrd="0" presId="urn:microsoft.com/office/officeart/2005/8/layout/hierarchy4"/>
    <dgm:cxn modelId="{556296F6-9F61-4691-99E0-0C44A7864090}" type="presParOf" srcId="{530FF477-057C-4A30-91C0-C4D892A379DC}" destId="{29883A12-DF80-4BDC-A143-C3B8D6FC83F2}" srcOrd="4" destOrd="0" presId="urn:microsoft.com/office/officeart/2005/8/layout/hierarchy4"/>
    <dgm:cxn modelId="{EB91112C-D4CA-4712-83FE-FF026676143B}" type="presParOf" srcId="{29883A12-DF80-4BDC-A143-C3B8D6FC83F2}" destId="{75FD0CB4-BE51-4885-ADB6-10BC9CB8D97E}" srcOrd="0" destOrd="0" presId="urn:microsoft.com/office/officeart/2005/8/layout/hierarchy4"/>
    <dgm:cxn modelId="{DD0CF094-9D1E-4607-B3B1-F0D1F286ED6C}" type="presParOf" srcId="{29883A12-DF80-4BDC-A143-C3B8D6FC83F2}" destId="{2793DA80-403F-4FDF-AA6A-E05E202BCECE}" srcOrd="1" destOrd="0" presId="urn:microsoft.com/office/officeart/2005/8/layout/hierarchy4"/>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64B953-A7A8-4C74-AAF8-1114663B185E}" type="datetimeFigureOut">
              <a:rPr lang="en-US" smtClean="0"/>
              <a:pPr/>
              <a:t>11/6/2014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2414A5-0800-4AF7-B01E-5203F7C95BB5}" type="slidenum">
              <a:rPr lang="en-US" smtClean="0"/>
              <a:pPr/>
              <a:t>‹#›</a:t>
            </a:fld>
            <a:endParaRPr lang="en-US"/>
          </a:p>
        </p:txBody>
      </p:sp>
    </p:spTree>
    <p:extLst>
      <p:ext uri="{BB962C8B-B14F-4D97-AF65-F5344CB8AC3E}">
        <p14:creationId xmlns="" xmlns:p14="http://schemas.microsoft.com/office/powerpoint/2010/main" val="16335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BA04EF-115F-496A-BD57-569C0D588FD6}" type="slidenum">
              <a:rPr lang="en-US">
                <a:solidFill>
                  <a:prstClr val="black"/>
                </a:solidFill>
              </a:rPr>
              <a:pPr/>
              <a:t>2</a:t>
            </a:fld>
            <a:endParaRPr lang="en-US">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701040" y="4415790"/>
            <a:ext cx="5608320" cy="418338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t>There are three major reasons:</a:t>
            </a:r>
          </a:p>
          <a:p>
            <a:r>
              <a:rPr lang="en-US" smtClean="0"/>
              <a:t>One, their works can be readily found. So, "findability" is a major asset.</a:t>
            </a:r>
          </a:p>
          <a:p>
            <a:r>
              <a:rPr lang="en-US" smtClean="0"/>
              <a:t>Two, IEEE is a trusted source. "Credibility" is another IEEE author benefit.</a:t>
            </a:r>
          </a:p>
          <a:p>
            <a:r>
              <a:rPr lang="en-US" smtClean="0"/>
              <a:t>Three, "flexibilty"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dirty="0" smtClean="0"/>
              <a:t>There are three major reasons:</a:t>
            </a:r>
          </a:p>
          <a:p>
            <a:r>
              <a:rPr lang="en-US" dirty="0" smtClean="0"/>
              <a:t>One, their works can be readily found. So, "</a:t>
            </a:r>
            <a:r>
              <a:rPr lang="en-US" dirty="0" err="1" smtClean="0"/>
              <a:t>findability</a:t>
            </a:r>
            <a:r>
              <a:rPr lang="en-US" dirty="0" smtClean="0"/>
              <a:t>" is a major asset.</a:t>
            </a:r>
          </a:p>
          <a:p>
            <a:r>
              <a:rPr lang="en-US" dirty="0" smtClean="0"/>
              <a:t>Two, IEEE is a trusted source. "Credibility" is another IEEE author benefit.</a:t>
            </a:r>
          </a:p>
          <a:p>
            <a:r>
              <a:rPr lang="en-US" dirty="0" smtClean="0"/>
              <a:t>Three, "</a:t>
            </a:r>
            <a:r>
              <a:rPr lang="en-US" dirty="0" err="1" smtClean="0"/>
              <a:t>flexibilty</a:t>
            </a:r>
            <a:r>
              <a:rPr lang="en-US" dirty="0" smtClean="0"/>
              <a:t>"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US" dirty="0" smtClean="0"/>
              <a:t>What exactly is </a:t>
            </a:r>
            <a:r>
              <a:rPr lang="en-US" dirty="0" err="1" smtClean="0"/>
              <a:t>Findability</a:t>
            </a:r>
            <a:r>
              <a:rPr lang="en-US" dirty="0" smtClean="0"/>
              <a:t> and why is it so important to authors?</a:t>
            </a:r>
          </a:p>
          <a:p>
            <a:r>
              <a:rPr lang="en-US" dirty="0" smtClean="0"/>
              <a:t>Look at it from a researcher's point of view. If you consistently and quickly find the quality articles you need, you will return to that source time and again. </a:t>
            </a:r>
          </a:p>
          <a:p>
            <a:r>
              <a:rPr lang="en-US" dirty="0" smtClean="0"/>
              <a:t>IEEE </a:t>
            </a:r>
            <a:r>
              <a:rPr lang="en-US" i="1" dirty="0" err="1" smtClean="0"/>
              <a:t>Xplore</a:t>
            </a:r>
            <a:r>
              <a:rPr lang="en-US" i="1" dirty="0" smtClean="0"/>
              <a:t> </a:t>
            </a:r>
            <a:r>
              <a:rPr lang="en-US" dirty="0" smtClean="0"/>
              <a:t>digital library optimizes this experience for researchers, so an author's work appears in the search results fast and in the proper context.</a:t>
            </a:r>
          </a:p>
          <a:p>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a:lstStyle/>
          <a:p>
            <a:fld id="{9789A6C9-C96C-41E8-97EE-FBE4EBC62E73}" type="slidenum">
              <a:rPr lang="en-US"/>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r>
              <a:rPr lang="en-US" smtClean="0"/>
              <a:t>How much do researchers use IEEE </a:t>
            </a:r>
            <a:r>
              <a:rPr lang="en-US" i="1" smtClean="0"/>
              <a:t>Xplore</a:t>
            </a:r>
            <a:r>
              <a:rPr lang="en-US" smtClean="0"/>
              <a:t>?</a:t>
            </a:r>
          </a:p>
          <a:p>
            <a:r>
              <a:rPr lang="en-US" smtClean="0"/>
              <a:t> An average of seven million documents each month are downloaded from IEEE </a:t>
            </a:r>
            <a:r>
              <a:rPr lang="en-US" i="1" smtClean="0"/>
              <a:t>Xplore</a:t>
            </a:r>
            <a:r>
              <a:rPr lang="en-US" smtClean="0"/>
              <a:t>. </a:t>
            </a:r>
          </a:p>
          <a:p>
            <a:r>
              <a:rPr lang="en-US" smtClean="0"/>
              <a:t> That is over 11,000 downloads in this hour alone. [maybe just show the slide]</a:t>
            </a:r>
          </a:p>
          <a:p>
            <a:r>
              <a:rPr lang="en-US" smtClean="0"/>
              <a:t> That kind of activity positively reflects on the quality of author content.</a:t>
            </a:r>
          </a:p>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a:lstStyle/>
          <a:p>
            <a:fld id="{BEEDCED7-E0AB-40BA-A349-92972918CFF3}" type="slidenum">
              <a:rPr lang="en-US"/>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r>
              <a:rPr lang="en-US" dirty="0" smtClean="0"/>
              <a:t>What else increases an IEEE author's </a:t>
            </a:r>
            <a:r>
              <a:rPr lang="en-US" dirty="0" err="1" smtClean="0"/>
              <a:t>findabilty</a:t>
            </a:r>
            <a:r>
              <a:rPr lang="en-US" dirty="0" smtClean="0"/>
              <a:t>?</a:t>
            </a:r>
          </a:p>
          <a:p>
            <a:r>
              <a:rPr lang="en-US" dirty="0" smtClean="0"/>
              <a:t> </a:t>
            </a:r>
          </a:p>
          <a:p>
            <a:r>
              <a:rPr lang="en-US" dirty="0" smtClean="0"/>
              <a:t>IEEE's active relationships with indexing and abstracting providers increase opportunities to access IEEE content. </a:t>
            </a:r>
          </a:p>
          <a:p>
            <a:r>
              <a:rPr lang="en-US" dirty="0" smtClean="0"/>
              <a:t>Partners include:  Google indexing, </a:t>
            </a:r>
            <a:r>
              <a:rPr lang="en-US" dirty="0" err="1" smtClean="0"/>
              <a:t>CrossRef</a:t>
            </a:r>
            <a:r>
              <a:rPr lang="en-US" dirty="0" smtClean="0"/>
              <a:t>,  Elsevier , Thomson Reuters, </a:t>
            </a:r>
            <a:r>
              <a:rPr lang="en-US" dirty="0" err="1" smtClean="0"/>
              <a:t>ProQuest</a:t>
            </a:r>
            <a:r>
              <a:rPr lang="en-US" dirty="0" smtClean="0"/>
              <a:t>,  IET,  NLM </a:t>
            </a:r>
          </a:p>
          <a:p>
            <a:r>
              <a:rPr lang="en-US" dirty="0" smtClean="0"/>
              <a:t> </a:t>
            </a:r>
          </a:p>
          <a:p>
            <a:r>
              <a:rPr lang="en-US" dirty="0" smtClean="0"/>
              <a:t>All help to maximize the visibility of IEEE authors' works.</a:t>
            </a:r>
          </a:p>
          <a:p>
            <a:endParaRPr lang="en-US" dirty="0" smtClean="0"/>
          </a:p>
        </p:txBody>
      </p:sp>
      <p:sp>
        <p:nvSpPr>
          <p:cNvPr id="35844" name="Slide Number Placeholder 3"/>
          <p:cNvSpPr>
            <a:spLocks noGrp="1"/>
          </p:cNvSpPr>
          <p:nvPr>
            <p:ph type="sldNum" sz="quarter" idx="5"/>
          </p:nvPr>
        </p:nvSpPr>
        <p:spPr bwMode="auto">
          <a:noFill/>
          <a:ln>
            <a:miter lim="800000"/>
            <a:headEnd/>
            <a:tailEnd/>
          </a:ln>
        </p:spPr>
        <p:txBody>
          <a:bodyPr/>
          <a:lstStyle/>
          <a:p>
            <a:fld id="{68498257-A67F-4939-8AAE-86B478374D2E}" type="slidenum">
              <a:rPr lang="en-US"/>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t>There are three major reasons:</a:t>
            </a:r>
          </a:p>
          <a:p>
            <a:r>
              <a:rPr lang="en-US" smtClean="0"/>
              <a:t>One, their works can be readily found. So, "findability" is a major asset.</a:t>
            </a:r>
          </a:p>
          <a:p>
            <a:r>
              <a:rPr lang="en-US" smtClean="0"/>
              <a:t>Two, IEEE is a trusted source. "Credibility" is another IEEE author benefit.</a:t>
            </a:r>
          </a:p>
          <a:p>
            <a:r>
              <a:rPr lang="en-US" smtClean="0"/>
              <a:t>Three, "flexibilty"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r>
              <a:rPr lang="en-US" dirty="0" smtClean="0"/>
              <a:t>Supporting the credibility of IEEE authors and their works is the peer review process, which is designed to ensure the high quality of every article submitted to and published by IEEE. </a:t>
            </a:r>
          </a:p>
          <a:p>
            <a:r>
              <a:rPr lang="en-US" dirty="0" smtClean="0"/>
              <a:t>This is another reason why IEEE authored publications are preferred by researchers worldwide. </a:t>
            </a:r>
          </a:p>
        </p:txBody>
      </p:sp>
      <p:sp>
        <p:nvSpPr>
          <p:cNvPr id="46084" name="Slide Number Placeholder 3"/>
          <p:cNvSpPr>
            <a:spLocks noGrp="1"/>
          </p:cNvSpPr>
          <p:nvPr>
            <p:ph type="sldNum" sz="quarter" idx="5"/>
          </p:nvPr>
        </p:nvSpPr>
        <p:spPr bwMode="auto">
          <a:noFill/>
          <a:ln>
            <a:miter lim="800000"/>
            <a:headEnd/>
            <a:tailEnd/>
          </a:ln>
        </p:spPr>
        <p:txBody>
          <a:bodyPr/>
          <a:lstStyle/>
          <a:p>
            <a:fld id="{497E5E70-2426-49BC-A926-22ACE8049E0B}" type="slidenum">
              <a:rPr lang="en-US"/>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t>There are three major reasons:</a:t>
            </a:r>
          </a:p>
          <a:p>
            <a:r>
              <a:rPr lang="en-US" smtClean="0"/>
              <a:t>One, their works can be readily found. So, "findability" is a major asset.</a:t>
            </a:r>
          </a:p>
          <a:p>
            <a:r>
              <a:rPr lang="en-US" smtClean="0"/>
              <a:t>Two, IEEE is a trusted source. "Credibility" is another IEEE author benefit.</a:t>
            </a:r>
          </a:p>
          <a:p>
            <a:r>
              <a:rPr lang="en-US" smtClean="0"/>
              <a:t>Three, "flexibilty"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r>
              <a:rPr lang="en-US" smtClean="0"/>
              <a:t>What are the opportunities to publish at IEEE? </a:t>
            </a:r>
          </a:p>
          <a:p>
            <a:r>
              <a:rPr lang="en-US" smtClean="0"/>
              <a:t>IEEE's 154 journals, transactions, magazines, and more than 1,200 conferences around the world allow authors to find the best forum for their work. </a:t>
            </a:r>
          </a:p>
          <a:p>
            <a:r>
              <a:rPr lang="en-US" smtClean="0"/>
              <a:t>This wealth of information allows researchers to find exactly what they need among the more than three million documents in IEEE </a:t>
            </a:r>
            <a:r>
              <a:rPr lang="en-US" i="1" smtClean="0"/>
              <a:t>Xplore</a:t>
            </a:r>
            <a:r>
              <a:rPr lang="en-US" smtClean="0"/>
              <a:t>.</a:t>
            </a:r>
          </a:p>
          <a:p>
            <a:r>
              <a:rPr lang="en-US" smtClean="0"/>
              <a:t>Authors can be "found" where their work belongs.</a:t>
            </a:r>
          </a:p>
          <a:p>
            <a:endParaRPr lang="en-US" smtClean="0"/>
          </a:p>
        </p:txBody>
      </p:sp>
      <p:sp>
        <p:nvSpPr>
          <p:cNvPr id="54276" name="Slide Number Placeholder 3"/>
          <p:cNvSpPr>
            <a:spLocks noGrp="1"/>
          </p:cNvSpPr>
          <p:nvPr>
            <p:ph type="sldNum" sz="quarter" idx="5"/>
          </p:nvPr>
        </p:nvSpPr>
        <p:spPr bwMode="auto">
          <a:noFill/>
          <a:ln>
            <a:miter lim="800000"/>
            <a:headEnd/>
            <a:tailEnd/>
          </a:ln>
        </p:spPr>
        <p:txBody>
          <a:bodyPr/>
          <a:lstStyle/>
          <a:p>
            <a:fld id="{AB606FAA-F78A-40DB-B7E1-02A0A72A3ACF}" type="slidenum">
              <a:rPr lang="en-US"/>
              <a:pPr/>
              <a:t>38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t>The IEEE Digital Author Toolbox is a robust resource. It contains</a:t>
            </a:r>
          </a:p>
          <a:p>
            <a:r>
              <a:rPr lang="en-US" smtClean="0"/>
              <a:t>-- tools and information to assist with article preparation and submission</a:t>
            </a:r>
          </a:p>
          <a:p>
            <a:r>
              <a:rPr lang="en-US" smtClean="0"/>
              <a:t>-- templates</a:t>
            </a:r>
          </a:p>
          <a:p>
            <a:r>
              <a:rPr lang="en-US" smtClean="0"/>
              <a:t>-- a style guide</a:t>
            </a:r>
          </a:p>
          <a:p>
            <a:r>
              <a:rPr lang="en-US" smtClean="0"/>
              <a:t>-- the article proof procedure</a:t>
            </a:r>
          </a:p>
          <a:p>
            <a:r>
              <a:rPr lang="en-US" smtClean="0"/>
              <a:t>-- how to order reprints</a:t>
            </a:r>
          </a:p>
          <a:p>
            <a:r>
              <a:rPr lang="en-US" smtClean="0"/>
              <a:t>-- many frequently asked questions and more</a:t>
            </a:r>
          </a:p>
          <a:p>
            <a:r>
              <a:rPr lang="en-US" smtClean="0"/>
              <a:t> </a:t>
            </a:r>
          </a:p>
          <a:p>
            <a:r>
              <a:rPr lang="en-US" smtClean="0"/>
              <a:t>Authorship with IEEE is a comprehensive experience.</a:t>
            </a:r>
          </a:p>
          <a:p>
            <a:endParaRPr lang="en-US" smtClean="0"/>
          </a:p>
        </p:txBody>
      </p:sp>
      <p:sp>
        <p:nvSpPr>
          <p:cNvPr id="58372" name="Slide Number Placeholder 3"/>
          <p:cNvSpPr>
            <a:spLocks noGrp="1"/>
          </p:cNvSpPr>
          <p:nvPr>
            <p:ph type="sldNum" sz="quarter" idx="5"/>
          </p:nvPr>
        </p:nvSpPr>
        <p:spPr bwMode="auto">
          <a:noFill/>
          <a:ln>
            <a:miter lim="800000"/>
            <a:headEnd/>
            <a:tailEnd/>
          </a:ln>
        </p:spPr>
        <p:txBody>
          <a:bodyPr/>
          <a:lstStyle/>
          <a:p>
            <a:fld id="{5BC484A5-5313-4BA5-A192-EE36473C11C7}" type="slidenum">
              <a:rPr lang="en-US"/>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s-ES_tradnl" smtClean="0">
              <a:ea typeface="ＭＳ Ｐゴシック"/>
            </a:endParaRPr>
          </a:p>
        </p:txBody>
      </p:sp>
      <p:sp>
        <p:nvSpPr>
          <p:cNvPr id="25604" name="Slide Number Placeholder 3"/>
          <p:cNvSpPr>
            <a:spLocks noGrp="1"/>
          </p:cNvSpPr>
          <p:nvPr>
            <p:ph type="sldNum" sz="quarter" idx="5"/>
          </p:nvPr>
        </p:nvSpPr>
        <p:spPr>
          <a:noFill/>
        </p:spPr>
        <p:txBody>
          <a:bodyPr/>
          <a:lstStyle/>
          <a:p>
            <a:fld id="{B3CDBB36-52A5-471E-9DD0-1637A301086B}" type="slidenum">
              <a:rPr lang="en-US" smtClean="0">
                <a:ea typeface="ＭＳ Ｐゴシック"/>
                <a:cs typeface="ＭＳ Ｐゴシック"/>
              </a:rPr>
              <a:pPr/>
              <a:t>10</a:t>
            </a:fld>
            <a:endParaRPr lang="en-US" smtClean="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FA7FD8D-AE84-48CE-8610-B9357B2DBCB8}" type="slidenum">
              <a:rPr lang="en-US" smtClean="0">
                <a:latin typeface="Arial" pitchFamily="34" charset="0"/>
                <a:ea typeface="ＭＳ Ｐゴシック"/>
                <a:cs typeface="ＭＳ Ｐゴシック"/>
              </a:rPr>
              <a:pPr/>
              <a:t>11</a:t>
            </a:fld>
            <a:endParaRPr lang="en-US" smtClean="0">
              <a:latin typeface="Arial" pitchFamily="34" charset="0"/>
              <a:ea typeface="ＭＳ Ｐゴシック"/>
              <a:cs typeface="ＭＳ Ｐゴシック"/>
            </a:endParaRPr>
          </a:p>
        </p:txBody>
      </p:sp>
      <p:sp>
        <p:nvSpPr>
          <p:cNvPr id="83971" name="Rectangle 2"/>
          <p:cNvSpPr>
            <a:spLocks noGrp="1" noRot="1" noChangeAspect="1" noChangeArrowheads="1" noTextEdit="1"/>
          </p:cNvSpPr>
          <p:nvPr>
            <p:ph type="sldImg"/>
          </p:nvPr>
        </p:nvSpPr>
        <p:spPr>
          <a:xfrm>
            <a:off x="1182688" y="696913"/>
            <a:ext cx="4645025" cy="3484562"/>
          </a:xfrm>
          <a:ln/>
        </p:spPr>
      </p:sp>
      <p:sp>
        <p:nvSpPr>
          <p:cNvPr id="83972" name="Rectangle 3"/>
          <p:cNvSpPr>
            <a:spLocks noGrp="1" noChangeArrowheads="1"/>
          </p:cNvSpPr>
          <p:nvPr>
            <p:ph type="body" idx="1"/>
          </p:nvPr>
        </p:nvSpPr>
        <p:spPr>
          <a:xfrm>
            <a:off x="934408" y="4418139"/>
            <a:ext cx="5141589" cy="4181815"/>
          </a:xfrm>
          <a:noFill/>
          <a:ln/>
        </p:spPr>
        <p:txBody>
          <a:bodyPr/>
          <a:lstStyle/>
          <a:p>
            <a:pPr eaLnBrk="1" hangingPunct="1"/>
            <a:endParaRPr lang="en-US" altLang="en-US" smtClean="0">
              <a:latin typeface="Arial" pitchFamily="34" charset="0"/>
              <a:ea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450" eaLnBrk="0" hangingPunct="0">
              <a:defRPr sz="2400">
                <a:solidFill>
                  <a:schemeClr val="tx1"/>
                </a:solidFill>
                <a:latin typeface="Arial" pitchFamily="34" charset="0"/>
                <a:ea typeface="ＭＳ Ｐゴシック"/>
                <a:cs typeface="ＭＳ Ｐゴシック"/>
              </a:defRPr>
            </a:lvl1pPr>
            <a:lvl2pPr marL="757066" indent="-291179" defTabSz="920450" eaLnBrk="0" hangingPunct="0">
              <a:defRPr sz="2400">
                <a:solidFill>
                  <a:schemeClr val="tx1"/>
                </a:solidFill>
                <a:latin typeface="Arial" pitchFamily="34" charset="0"/>
                <a:ea typeface="ＭＳ Ｐゴシック"/>
                <a:cs typeface="ＭＳ Ｐゴシック"/>
              </a:defRPr>
            </a:lvl2pPr>
            <a:lvl3pPr marL="1164717" indent="-232943" defTabSz="920450" eaLnBrk="0" hangingPunct="0">
              <a:defRPr sz="2400">
                <a:solidFill>
                  <a:schemeClr val="tx1"/>
                </a:solidFill>
                <a:latin typeface="Arial" pitchFamily="34" charset="0"/>
                <a:ea typeface="ＭＳ Ｐゴシック"/>
                <a:cs typeface="ＭＳ Ｐゴシック"/>
              </a:defRPr>
            </a:lvl3pPr>
            <a:lvl4pPr marL="1630604" indent="-232943" defTabSz="920450" eaLnBrk="0" hangingPunct="0">
              <a:defRPr sz="2400">
                <a:solidFill>
                  <a:schemeClr val="tx1"/>
                </a:solidFill>
                <a:latin typeface="Arial" pitchFamily="34" charset="0"/>
                <a:ea typeface="ＭＳ Ｐゴシック"/>
                <a:cs typeface="ＭＳ Ｐゴシック"/>
              </a:defRPr>
            </a:lvl4pPr>
            <a:lvl5pPr marL="2096491" indent="-232943" defTabSz="920450" eaLnBrk="0" hangingPunct="0">
              <a:defRPr sz="2400">
                <a:solidFill>
                  <a:schemeClr val="tx1"/>
                </a:solidFill>
                <a:latin typeface="Arial" pitchFamily="34" charset="0"/>
                <a:ea typeface="ＭＳ Ｐゴシック"/>
                <a:cs typeface="ＭＳ Ｐゴシック"/>
              </a:defRPr>
            </a:lvl5pPr>
            <a:lvl6pPr marL="2562377" indent="-232943" defTabSz="92045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3028264" indent="-232943" defTabSz="92045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94151" indent="-232943" defTabSz="92045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960038" indent="-232943" defTabSz="92045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fld id="{CA291DFF-11D4-426E-A577-E6340EEB0B8D}" type="slidenum">
              <a:rPr lang="en-US" sz="1200"/>
              <a:pPr eaLnBrk="1" hangingPunct="1"/>
              <a:t>12</a:t>
            </a:fld>
            <a:endParaRPr lang="en-US" sz="120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Arial" charset="0"/>
            </a:endParaRPr>
          </a:p>
        </p:txBody>
      </p:sp>
      <p:sp>
        <p:nvSpPr>
          <p:cNvPr id="56324" name="Slide Number Placeholder 3"/>
          <p:cNvSpPr>
            <a:spLocks noGrp="1"/>
          </p:cNvSpPr>
          <p:nvPr>
            <p:ph type="sldNum" sz="quarter" idx="5"/>
          </p:nvPr>
        </p:nvSpPr>
        <p:spPr>
          <a:noFill/>
        </p:spPr>
        <p:txBody>
          <a:bodyPr/>
          <a:lstStyle/>
          <a:p>
            <a:fld id="{4A472F42-8CD3-4103-BE58-A47DF58F7678}" type="slidenum">
              <a:rPr lang="en-US" smtClean="0">
                <a:latin typeface="Arial" charset="0"/>
              </a:rPr>
              <a:pPr/>
              <a:t>13</a:t>
            </a:fld>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1249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a:cs typeface="ＭＳ Ｐゴシック"/>
              </a:defRPr>
            </a:lvl1pPr>
            <a:lvl2pPr marL="757066" indent="-291179" eaLnBrk="0" hangingPunct="0">
              <a:defRPr sz="2400">
                <a:solidFill>
                  <a:schemeClr val="tx1"/>
                </a:solidFill>
                <a:latin typeface="Arial" pitchFamily="34" charset="0"/>
                <a:ea typeface="ＭＳ Ｐゴシック"/>
                <a:cs typeface="ＭＳ Ｐゴシック"/>
              </a:defRPr>
            </a:lvl2pPr>
            <a:lvl3pPr marL="1164717" indent="-232943" eaLnBrk="0" hangingPunct="0">
              <a:defRPr sz="2400">
                <a:solidFill>
                  <a:schemeClr val="tx1"/>
                </a:solidFill>
                <a:latin typeface="Arial" pitchFamily="34" charset="0"/>
                <a:ea typeface="ＭＳ Ｐゴシック"/>
                <a:cs typeface="ＭＳ Ｐゴシック"/>
              </a:defRPr>
            </a:lvl3pPr>
            <a:lvl4pPr marL="1630604" indent="-232943" eaLnBrk="0" hangingPunct="0">
              <a:defRPr sz="2400">
                <a:solidFill>
                  <a:schemeClr val="tx1"/>
                </a:solidFill>
                <a:latin typeface="Arial" pitchFamily="34" charset="0"/>
                <a:ea typeface="ＭＳ Ｐゴシック"/>
                <a:cs typeface="ＭＳ Ｐゴシック"/>
              </a:defRPr>
            </a:lvl4pPr>
            <a:lvl5pPr marL="2096491" indent="-232943" eaLnBrk="0" hangingPunct="0">
              <a:defRPr sz="2400">
                <a:solidFill>
                  <a:schemeClr val="tx1"/>
                </a:solidFill>
                <a:latin typeface="Arial" pitchFamily="34" charset="0"/>
                <a:ea typeface="ＭＳ Ｐゴシック"/>
                <a:cs typeface="ＭＳ Ｐゴシック"/>
              </a:defRPr>
            </a:lvl5pPr>
            <a:lvl6pPr marL="2562377" indent="-232943" defTabSz="465887"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3028264" indent="-232943" defTabSz="465887"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94151" indent="-232943" defTabSz="465887"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960038" indent="-232943" defTabSz="465887"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fld id="{D1D4825E-C0A3-41D3-A6DA-EB983FF1F352}" type="slidenum">
              <a:rPr lang="en-US" sz="1200"/>
              <a:pPr eaLnBrk="1" hangingPunct="1"/>
              <a:t>19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rPr>
              <a:t>What is the secret of attracting more funding, raising the institution</a:t>
            </a:r>
            <a:r>
              <a:rPr lang="en-US" altLang="en-US" smtClean="0">
                <a:ea typeface="ＭＳ Ｐゴシック" charset="-128"/>
              </a:rPr>
              <a:t>’</a:t>
            </a:r>
            <a:r>
              <a:rPr lang="en-US" smtClean="0">
                <a:ea typeface="ＭＳ Ｐゴシック" charset="-128"/>
              </a:rPr>
              <a:t>s prestige, or attracting productive faculty?</a:t>
            </a:r>
          </a:p>
          <a:p>
            <a:pPr eaLnBrk="1" hangingPunct="1">
              <a:spcBef>
                <a:spcPct val="0"/>
              </a:spcBef>
            </a:pPr>
            <a:endParaRPr lang="en-US" smtClean="0">
              <a:ea typeface="ＭＳ Ｐゴシック" charset="-128"/>
            </a:endParaRPr>
          </a:p>
          <a:p>
            <a:pPr eaLnBrk="1" hangingPunct="1">
              <a:spcBef>
                <a:spcPct val="0"/>
              </a:spcBef>
            </a:pPr>
            <a:r>
              <a:rPr lang="en-US" smtClean="0">
                <a:ea typeface="ＭＳ Ｐゴシック" charset="-128"/>
              </a:rPr>
              <a:t>Institutions that encourage researchers to publish have a greater ability to achieve basic goals and thrive. Scholarly productivity helps your institution grow. </a:t>
            </a:r>
          </a:p>
          <a:p>
            <a:pPr eaLnBrk="1" hangingPunct="1">
              <a:spcBef>
                <a:spcPct val="0"/>
              </a:spcBef>
            </a:pPr>
            <a:r>
              <a:rPr lang="en-US" smtClean="0">
                <a:ea typeface="ＭＳ Ｐゴシック" charset="-128"/>
              </a:rPr>
              <a:t> </a:t>
            </a:r>
          </a:p>
          <a:p>
            <a:pPr eaLnBrk="1" hangingPunct="1">
              <a:spcBef>
                <a:spcPct val="0"/>
              </a:spcBef>
            </a:pPr>
            <a:r>
              <a:rPr lang="en-US" smtClean="0">
                <a:ea typeface="ＭＳ Ｐゴシック" charset="-128"/>
              </a:rPr>
              <a:t>Published research powers growth. </a:t>
            </a:r>
          </a:p>
          <a:p>
            <a:pPr eaLnBrk="1" hangingPunct="1">
              <a:spcBef>
                <a:spcPct val="0"/>
              </a:spcBef>
            </a:pPr>
            <a:endParaRPr lang="en-US" smtClean="0">
              <a:ea typeface="ＭＳ Ｐゴシック"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A60BB396-EE22-4D9A-AEA1-3FA8D8F62E52}" type="slidenum">
              <a:rPr lang="en-US">
                <a:solidFill>
                  <a:prstClr val="black"/>
                </a:solidFill>
              </a: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smtClean="0"/>
          </a:p>
        </p:txBody>
      </p:sp>
      <p:sp>
        <p:nvSpPr>
          <p:cNvPr id="61444" name="Slide Number Placeholder 3"/>
          <p:cNvSpPr>
            <a:spLocks noGrp="1"/>
          </p:cNvSpPr>
          <p:nvPr>
            <p:ph type="sldNum" sz="quarter" idx="5"/>
          </p:nvPr>
        </p:nvSpPr>
        <p:spPr bwMode="auto">
          <a:noFill/>
          <a:ln>
            <a:miter lim="800000"/>
            <a:headEnd/>
            <a:tailEnd/>
          </a:ln>
        </p:spPr>
        <p:txBody>
          <a:bodyPr/>
          <a:lstStyle/>
          <a:p>
            <a:fld id="{FDC1AB85-D7BE-4A50-8F52-6A9FA5B2CB14}" type="slidenum">
              <a:rPr lang="en-US" smtClean="0">
                <a:ea typeface="ＭＳ Ｐゴシック" pitchFamily="-112" charset="-128"/>
              </a:rPr>
              <a:pPr/>
              <a:t>27</a:t>
            </a:fld>
            <a:endParaRPr lang="en-US" smtClean="0">
              <a:ea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a:extLst>
              <a:ext uri="{28A0092B-C50C-407E-A947-70E740481C1C}">
                <a14:useLocalDpi xmlns="" xmlns:a14="http://schemas.microsoft.com/office/drawing/2010/main" val="0"/>
              </a:ext>
            </a:extLst>
          </a:blip>
          <a:srcRect l="38359" t="18909" r="17080"/>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a:extLst>
              <a:ext uri="{28A0092B-C50C-407E-A947-70E740481C1C}">
                <a14:useLocalDpi xmlns="" xmlns:a14="http://schemas.microsoft.com/office/drawing/2010/main" val="0"/>
              </a:ext>
            </a:extLst>
          </a:blip>
          <a:srcRect l="23893" r="23893"/>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a:extLst>
              <a:ext uri="{28A0092B-C50C-407E-A947-70E740481C1C}">
                <a14:useLocalDpi xmlns="" xmlns:a14="http://schemas.microsoft.com/office/drawing/2010/main" val="0"/>
              </a:ext>
            </a:extLst>
          </a:blip>
          <a:srcRect l="28607" t="7475" r="33949" b="23049"/>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a:extLst>
              <a:ext uri="{28A0092B-C50C-407E-A947-70E740481C1C}">
                <a14:useLocalDpi xmlns="" xmlns:a14="http://schemas.microsoft.com/office/drawing/2010/main" val="0"/>
              </a:ext>
            </a:extLst>
          </a:blip>
          <a:srcRect l="21447" r="21447"/>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5BB9E4D3-F80A-BB4B-8FD5-37E8CBED91A1}" type="datetime1">
              <a:rPr lang="en-US" smtClean="0"/>
              <a:pPr/>
              <a:t>11/6/2014</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 xmlns:p14="http://schemas.microsoft.com/office/powerpoint/2010/main" val="5817939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1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7572F431-939A-E846-AA35-8F81A2153EAB}" type="datetime1">
              <a:rPr lang="en-US" smtClean="0"/>
              <a:pPr/>
              <a:t>11/6/2014</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a:t>
            </a:fld>
            <a:endParaRPr lang="en-US" dirty="0"/>
          </a:p>
        </p:txBody>
      </p:sp>
      <p:sp>
        <p:nvSpPr>
          <p:cNvPr id="12" name="Picture Placeholder 2"/>
          <p:cNvSpPr>
            <a:spLocks noGrp="1"/>
          </p:cNvSpPr>
          <p:nvPr>
            <p:ph type="pic" idx="1"/>
          </p:nvPr>
        </p:nvSpPr>
        <p:spPr>
          <a:xfrm flipH="1">
            <a:off x="366889" y="1644422"/>
            <a:ext cx="3995928" cy="4366911"/>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9" name="Content Placeholder 3"/>
          <p:cNvSpPr>
            <a:spLocks noGrp="1"/>
          </p:cNvSpPr>
          <p:nvPr>
            <p:ph sz="half" idx="20" hasCustomPrompt="1"/>
          </p:nvPr>
        </p:nvSpPr>
        <p:spPr>
          <a:xfrm>
            <a:off x="4713640" y="1644952"/>
            <a:ext cx="403524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Tree>
    <p:extLst>
      <p:ext uri="{BB962C8B-B14F-4D97-AF65-F5344CB8AC3E}">
        <p14:creationId xmlns="" xmlns:p14="http://schemas.microsoft.com/office/powerpoint/2010/main" val="13787839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rg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8B606DF8-9D0F-8048-89BC-0D4D7BC0DD55}" type="datetime1">
              <a:rPr lang="en-US" smtClean="0"/>
              <a:pPr/>
              <a:t>11/6/2014</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a:t>
            </a:fld>
            <a:endParaRPr lang="en-US" dirty="0"/>
          </a:p>
        </p:txBody>
      </p:sp>
      <p:sp>
        <p:nvSpPr>
          <p:cNvPr id="11" name="Content Placeholder 3"/>
          <p:cNvSpPr>
            <a:spLocks noGrp="1"/>
          </p:cNvSpPr>
          <p:nvPr>
            <p:ph sz="half" idx="21" hasCustomPrompt="1"/>
          </p:nvPr>
        </p:nvSpPr>
        <p:spPr>
          <a:xfrm>
            <a:off x="5324124" y="1644952"/>
            <a:ext cx="3424766"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4"/>
            <a:endParaRPr lang="en-US" dirty="0" smtClean="0"/>
          </a:p>
          <a:p>
            <a:pPr lvl="0"/>
            <a:endParaRPr lang="en-US" dirty="0" smtClean="0"/>
          </a:p>
        </p:txBody>
      </p:sp>
      <p:sp>
        <p:nvSpPr>
          <p:cNvPr id="14" name="Content Placeholder 3"/>
          <p:cNvSpPr>
            <a:spLocks noGrp="1"/>
          </p:cNvSpPr>
          <p:nvPr>
            <p:ph sz="half" idx="22" hasCustomPrompt="1"/>
          </p:nvPr>
        </p:nvSpPr>
        <p:spPr>
          <a:xfrm>
            <a:off x="366888" y="1644952"/>
            <a:ext cx="4694967"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 xmlns:p14="http://schemas.microsoft.com/office/powerpoint/2010/main" val="11729993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2 Imag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4"/>
          </p:nvPr>
        </p:nvSpPr>
        <p:spPr/>
        <p:txBody>
          <a:bodyPr/>
          <a:lstStyle/>
          <a:p>
            <a:fld id="{4D5F5B39-3F3D-D443-AFEC-C37958B43239}" type="datetime1">
              <a:rPr lang="en-US" smtClean="0"/>
              <a:pPr/>
              <a:t>11/6/2014</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
        <p:nvSpPr>
          <p:cNvPr id="17" name="Picture Placeholder 2"/>
          <p:cNvSpPr>
            <a:spLocks noGrp="1"/>
          </p:cNvSpPr>
          <p:nvPr>
            <p:ph type="pic" idx="16"/>
          </p:nvPr>
        </p:nvSpPr>
        <p:spPr>
          <a:xfrm flipH="1">
            <a:off x="4752960" y="4007160"/>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21" name="Picture Placeholder 2"/>
          <p:cNvSpPr>
            <a:spLocks noGrp="1"/>
          </p:cNvSpPr>
          <p:nvPr>
            <p:ph type="pic" idx="17"/>
          </p:nvPr>
        </p:nvSpPr>
        <p:spPr>
          <a:xfrm flipH="1">
            <a:off x="4744493" y="1644422"/>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5" name="Content Placeholder 3"/>
          <p:cNvSpPr>
            <a:spLocks noGrp="1"/>
          </p:cNvSpPr>
          <p:nvPr>
            <p:ph sz="half" idx="22" hasCustomPrompt="1"/>
          </p:nvPr>
        </p:nvSpPr>
        <p:spPr>
          <a:xfrm>
            <a:off x="366889" y="1644952"/>
            <a:ext cx="4035250"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 xmlns:p14="http://schemas.microsoft.com/office/powerpoint/2010/main" val="28100797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Ru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014ADE90-EC6F-724D-92C6-B4F354F44863}" type="datetime1">
              <a:rPr lang="en-US" smtClean="0"/>
              <a:pPr/>
              <a:t>11/6/2014</a:t>
            </a:fld>
            <a:endParaRPr lang="en-US" dirty="0"/>
          </a:p>
        </p:txBody>
      </p:sp>
      <p:sp>
        <p:nvSpPr>
          <p:cNvPr id="6" name="Text Placeholder 2"/>
          <p:cNvSpPr>
            <a:spLocks noGrp="1"/>
          </p:cNvSpPr>
          <p:nvPr>
            <p:ph type="body" idx="1"/>
          </p:nvPr>
        </p:nvSpPr>
        <p:spPr>
          <a:xfrm>
            <a:off x="366890"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0" name="Straight Connector 9"/>
          <p:cNvCxnSpPr/>
          <p:nvPr userDrawn="1"/>
        </p:nvCxnSpPr>
        <p:spPr>
          <a:xfrm>
            <a:off x="370987" y="2550051"/>
            <a:ext cx="3992697"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 y="0"/>
            <a:ext cx="9143997" cy="1340555"/>
          </a:xfrm>
          <a:prstGeom prst="rect">
            <a:avLst/>
          </a:prstGeom>
        </p:spPr>
      </p:pic>
      <p:sp>
        <p:nvSpPr>
          <p:cNvPr id="13"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3" name="Text Placeholder 2"/>
          <p:cNvSpPr>
            <a:spLocks noGrp="1"/>
          </p:cNvSpPr>
          <p:nvPr>
            <p:ph type="body" idx="17"/>
          </p:nvPr>
        </p:nvSpPr>
        <p:spPr>
          <a:xfrm>
            <a:off x="4752094"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24" name="Straight Connector 23"/>
          <p:cNvCxnSpPr/>
          <p:nvPr userDrawn="1"/>
        </p:nvCxnSpPr>
        <p:spPr>
          <a:xfrm>
            <a:off x="4752094" y="2524153"/>
            <a:ext cx="3996794"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sp>
        <p:nvSpPr>
          <p:cNvPr id="17" name="Content Placeholder 3"/>
          <p:cNvSpPr>
            <a:spLocks noGrp="1"/>
          </p:cNvSpPr>
          <p:nvPr>
            <p:ph sz="half" idx="21" hasCustomPrompt="1"/>
          </p:nvPr>
        </p:nvSpPr>
        <p:spPr>
          <a:xfrm>
            <a:off x="35701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
        <p:nvSpPr>
          <p:cNvPr id="15" name="Content Placeholder 3"/>
          <p:cNvSpPr>
            <a:spLocks noGrp="1"/>
          </p:cNvSpPr>
          <p:nvPr>
            <p:ph sz="half" idx="23" hasCustomPrompt="1"/>
          </p:nvPr>
        </p:nvSpPr>
        <p:spPr>
          <a:xfrm>
            <a:off x="470376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Tree>
    <p:extLst>
      <p:ext uri="{BB962C8B-B14F-4D97-AF65-F5344CB8AC3E}">
        <p14:creationId xmlns="" xmlns:p14="http://schemas.microsoft.com/office/powerpoint/2010/main" val="32674779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014ADE90-EC6F-724D-92C6-B4F354F44863}" type="datetime1">
              <a:rPr lang="en-US" smtClean="0"/>
              <a:pPr/>
              <a:t>11/6/2014</a:t>
            </a:fld>
            <a:endParaRPr lang="en-US" dirty="0"/>
          </a:p>
        </p:txBody>
      </p:sp>
      <p:pic>
        <p:nvPicPr>
          <p:cNvPr id="9" name="Picture 8"/>
          <p:cNvPicPr>
            <a:picLocks noChangeAspect="1"/>
          </p:cNvPicPr>
          <p:nvPr userDrawn="1"/>
        </p:nvPicPr>
        <p:blipFill>
          <a:blip r:embed="rId2"/>
          <a:stretch>
            <a:fillRect/>
          </a:stretch>
        </p:blipFill>
        <p:spPr>
          <a:xfrm>
            <a:off x="-1" y="0"/>
            <a:ext cx="9143997" cy="1340555"/>
          </a:xfrm>
          <a:prstGeom prst="rect">
            <a:avLst/>
          </a:prstGeom>
        </p:spPr>
      </p:pic>
      <p:sp>
        <p:nvSpPr>
          <p:cNvPr id="10"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13" name="Content Placeholder 3"/>
          <p:cNvSpPr>
            <a:spLocks noGrp="1"/>
          </p:cNvSpPr>
          <p:nvPr>
            <p:ph sz="half" idx="16" hasCustomPrompt="1"/>
          </p:nvPr>
        </p:nvSpPr>
        <p:spPr>
          <a:xfrm>
            <a:off x="370987"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Content Placeholder 3"/>
          <p:cNvSpPr>
            <a:spLocks noGrp="1"/>
          </p:cNvSpPr>
          <p:nvPr>
            <p:ph sz="half" idx="20" hasCustomPrompt="1"/>
          </p:nvPr>
        </p:nvSpPr>
        <p:spPr>
          <a:xfrm>
            <a:off x="4760289"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9" name="Content Placeholder 3"/>
          <p:cNvSpPr>
            <a:spLocks noGrp="1"/>
          </p:cNvSpPr>
          <p:nvPr>
            <p:ph sz="half" idx="21" hasCustomPrompt="1"/>
          </p:nvPr>
        </p:nvSpPr>
        <p:spPr>
          <a:xfrm>
            <a:off x="348289"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Content Placeholder 3"/>
          <p:cNvSpPr>
            <a:spLocks noGrp="1"/>
          </p:cNvSpPr>
          <p:nvPr>
            <p:ph sz="half" idx="22" hasCustomPrompt="1"/>
          </p:nvPr>
        </p:nvSpPr>
        <p:spPr>
          <a:xfrm>
            <a:off x="4737591"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 xmlns:p14="http://schemas.microsoft.com/office/powerpoint/2010/main" val="37484935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808080"/>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smtClean="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pic>
        <p:nvPicPr>
          <p:cNvPr id="1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 xmlns:p14="http://schemas.microsoft.com/office/powerpoint/2010/main" val="3969871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p:txBody>
          <a:bodyPr/>
          <a:lstStyle/>
          <a:p>
            <a:endParaRPr lang="en-US" dirty="0">
              <a:solidFill>
                <a:srgbClr val="404040">
                  <a:tint val="75000"/>
                </a:srgbClr>
              </a:solidFill>
            </a:endParaRPr>
          </a:p>
        </p:txBody>
      </p:sp>
    </p:spTree>
    <p:extLst>
      <p:ext uri="{BB962C8B-B14F-4D97-AF65-F5344CB8AC3E}">
        <p14:creationId xmlns="" xmlns:p14="http://schemas.microsoft.com/office/powerpoint/2010/main" val="15013703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smtClean="0"/>
              <a:t>“Click to add testimonial.”</a:t>
            </a:r>
            <a:endParaRPr lang="en-US" dirty="0"/>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smtClean="0"/>
              <a:t>Click to add source</a:t>
            </a:r>
            <a:endParaRPr lang="en-US" dirty="0"/>
          </a:p>
        </p:txBody>
      </p:sp>
    </p:spTree>
    <p:extLst>
      <p:ext uri="{BB962C8B-B14F-4D97-AF65-F5344CB8AC3E}">
        <p14:creationId xmlns="" xmlns:p14="http://schemas.microsoft.com/office/powerpoint/2010/main" val="38407473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smtClean="0"/>
              <a:t>Click to edit Master title style</a:t>
            </a:r>
            <a:endParaRPr lang="en-US" dirty="0"/>
          </a:p>
        </p:txBody>
      </p:sp>
      <p:sp>
        <p:nvSpPr>
          <p:cNvPr id="50" name="Footer Placeholder 49"/>
          <p:cNvSpPr>
            <a:spLocks noGrp="1"/>
          </p:cNvSpPr>
          <p:nvPr>
            <p:ph type="ftr" sz="quarter" idx="10"/>
          </p:nvPr>
        </p:nvSpPr>
        <p:spPr/>
        <p:txBody>
          <a:bodyPr/>
          <a:lstStyle/>
          <a:p>
            <a:endParaRPr lang="en-US" dirty="0">
              <a:solidFill>
                <a:srgbClr val="404040">
                  <a:tint val="75000"/>
                </a:srgbClr>
              </a:solidFill>
            </a:endParaRPr>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smtClean="0"/>
              <a:t>Click to edit Master text styles</a:t>
            </a:r>
          </a:p>
        </p:txBody>
      </p:sp>
    </p:spTree>
    <p:extLst>
      <p:ext uri="{BB962C8B-B14F-4D97-AF65-F5344CB8AC3E}">
        <p14:creationId xmlns="" xmlns:p14="http://schemas.microsoft.com/office/powerpoint/2010/main" val="2605656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srgbClr val="404040">
                  <a:tint val="75000"/>
                </a:srgbClr>
              </a:solidFill>
            </a:endParaRPr>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 xmlns:p14="http://schemas.microsoft.com/office/powerpoint/2010/main" val="32958526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eop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8" descr="shutterstock_2958161.jpg"/>
          <p:cNvPicPr>
            <a:picLocks noChangeAspect="1"/>
          </p:cNvPicPr>
          <p:nvPr userDrawn="1"/>
        </p:nvPicPr>
        <p:blipFill rotWithShape="1">
          <a:blip r:embed="rId3">
            <a:extLst>
              <a:ext uri="{28A0092B-C50C-407E-A947-70E740481C1C}">
                <a14:useLocalDpi xmlns="" xmlns:a14="http://schemas.microsoft.com/office/drawing/2010/main" val="0"/>
              </a:ext>
            </a:extLst>
          </a:blip>
          <a:srcRect l="10754" t="15311" r="36529"/>
          <a:stretch/>
        </p:blipFill>
        <p:spPr>
          <a:xfrm>
            <a:off x="6870094" y="0"/>
            <a:ext cx="2315683" cy="2809875"/>
          </a:xfrm>
          <a:prstGeom prst="rect">
            <a:avLst/>
          </a:prstGeom>
        </p:spPr>
      </p:pic>
      <p:pic>
        <p:nvPicPr>
          <p:cNvPr id="9" name="Picture Placeholder 32" descr="ISP2093881.JPG"/>
          <p:cNvPicPr>
            <a:picLocks noChangeAspect="1"/>
          </p:cNvPicPr>
          <p:nvPr userDrawn="1"/>
        </p:nvPicPr>
        <p:blipFill rotWithShape="1">
          <a:blip r:embed="rId4">
            <a:extLst>
              <a:ext uri="{28A0092B-C50C-407E-A947-70E740481C1C}">
                <a14:useLocalDpi xmlns="" xmlns:a14="http://schemas.microsoft.com/office/drawing/2010/main" val="0"/>
              </a:ext>
            </a:extLst>
          </a:blip>
          <a:srcRect l="12568" t="19907" b="7997"/>
          <a:stretch/>
        </p:blipFill>
        <p:spPr>
          <a:xfrm>
            <a:off x="-1" y="0"/>
            <a:ext cx="2271889" cy="2809875"/>
          </a:xfrm>
          <a:prstGeom prst="rect">
            <a:avLst/>
          </a:prstGeom>
        </p:spPr>
      </p:pic>
      <p:pic>
        <p:nvPicPr>
          <p:cNvPr id="10" name="Picture Placeholder 35" descr="shutterstock_12412126.jpg"/>
          <p:cNvPicPr>
            <a:picLocks noChangeAspect="1"/>
          </p:cNvPicPr>
          <p:nvPr userDrawn="1"/>
        </p:nvPicPr>
        <p:blipFill rotWithShape="1">
          <a:blip r:embed="rId5">
            <a:extLst>
              <a:ext uri="{28A0092B-C50C-407E-A947-70E740481C1C}">
                <a14:useLocalDpi xmlns="" xmlns:a14="http://schemas.microsoft.com/office/drawing/2010/main" val="0"/>
              </a:ext>
            </a:extLst>
          </a:blip>
          <a:srcRect l="28597" r="16269"/>
          <a:stretch/>
        </p:blipFill>
        <p:spPr>
          <a:xfrm>
            <a:off x="2283983" y="0"/>
            <a:ext cx="2271889" cy="2809875"/>
          </a:xfrm>
          <a:prstGeom prst="rect">
            <a:avLst/>
          </a:prstGeom>
        </p:spPr>
      </p:pic>
      <p:pic>
        <p:nvPicPr>
          <p:cNvPr id="11" name="Picture Placeholder 9" descr="shutterstock_43012507.jpg"/>
          <p:cNvPicPr>
            <a:picLocks noChangeAspect="1"/>
          </p:cNvPicPr>
          <p:nvPr userDrawn="1"/>
        </p:nvPicPr>
        <p:blipFill rotWithShape="1">
          <a:blip r:embed="rId6">
            <a:extLst>
              <a:ext uri="{28A0092B-C50C-407E-A947-70E740481C1C}">
                <a14:useLocalDpi xmlns="" xmlns:a14="http://schemas.microsoft.com/office/drawing/2010/main" val="0"/>
              </a:ext>
            </a:extLst>
          </a:blip>
          <a:srcRect l="41126" r="4950"/>
          <a:stretch/>
        </p:blipFill>
        <p:spPr>
          <a:xfrm>
            <a:off x="4574191" y="0"/>
            <a:ext cx="2271713"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94B4938F-C4AA-4841-9EF1-647F18415BBC}" type="datetime1">
              <a:rPr lang="en-US" smtClean="0"/>
              <a:pPr/>
              <a:t>11/6/2014</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 xmlns:p14="http://schemas.microsoft.com/office/powerpoint/2010/main" val="229866002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455158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3"/>
          <a:srcRect/>
          <a:stretch>
            <a:fillRect/>
          </a:stretch>
        </p:blipFill>
        <p:spPr bwMode="auto">
          <a:xfrm>
            <a:off x="7772400" y="6019800"/>
            <a:ext cx="1143000" cy="641350"/>
          </a:xfrm>
          <a:prstGeom prst="rect">
            <a:avLst/>
          </a:prstGeom>
          <a:noFill/>
          <a:ln w="9525">
            <a:noFill/>
            <a:miter lim="800000"/>
            <a:headEnd/>
            <a:tailEnd/>
          </a:ln>
        </p:spPr>
      </p:pic>
      <p:sp>
        <p:nvSpPr>
          <p:cNvPr id="3074" name="Rectangle 2"/>
          <p:cNvSpPr>
            <a:spLocks noGrp="1" noChangeArrowheads="1"/>
          </p:cNvSpPr>
          <p:nvPr>
            <p:ph type="ctrTitle"/>
          </p:nvPr>
        </p:nvSpPr>
        <p:spPr>
          <a:xfrm>
            <a:off x="1295400" y="822325"/>
            <a:ext cx="7162800" cy="1143000"/>
          </a:xfrm>
        </p:spPr>
        <p:txBody>
          <a:bodyPr/>
          <a:lstStyle>
            <a:lvl1pPr>
              <a:lnSpc>
                <a:spcPct val="90000"/>
              </a:lnSpc>
              <a:defRPr sz="4400">
                <a:solidFill>
                  <a:schemeClr val="bg1"/>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271588" y="3962400"/>
            <a:ext cx="3919537" cy="1752600"/>
          </a:xfrm>
        </p:spPr>
        <p:txBody>
          <a:bodyPr/>
          <a:lstStyle>
            <a:lvl1pPr marL="0" indent="0">
              <a:lnSpc>
                <a:spcPct val="90000"/>
              </a:lnSpc>
              <a:buFont typeface="Wingdings" pitchFamily="28" charset="2"/>
              <a:buNone/>
              <a:defRPr sz="2200" b="1">
                <a:solidFill>
                  <a:schemeClr val="tx2"/>
                </a:solidFill>
              </a:defRPr>
            </a:lvl1pPr>
          </a:lstStyle>
          <a:p>
            <a:r>
              <a:rPr lang="en-US" smtClean="0"/>
              <a:t>Click to edit Master subtitle style</a:t>
            </a:r>
            <a:endParaRPr lang="en-US" dirty="0"/>
          </a:p>
        </p:txBody>
      </p:sp>
    </p:spTree>
    <p:extLst>
      <p:ext uri="{BB962C8B-B14F-4D97-AF65-F5344CB8AC3E}">
        <p14:creationId xmlns="" xmlns:p14="http://schemas.microsoft.com/office/powerpoint/2010/main" val="38824923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BDE1A52C-84EB-493D-879E-890277366753}" type="datetime1">
              <a:rPr lang="en-US"/>
              <a:pPr>
                <a:defRPr/>
              </a:pPr>
              <a:t>11/6/2014</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50A8E2C4-182C-4E14-AD08-33F8D7A516D2}" type="slidenum">
              <a:rPr lang="en-US"/>
              <a:pPr>
                <a:defRPr/>
              </a:pPr>
              <a:t>‹#›</a:t>
            </a:fld>
            <a:endParaRPr lang="en-US"/>
          </a:p>
        </p:txBody>
      </p:sp>
    </p:spTree>
    <p:extLst>
      <p:ext uri="{BB962C8B-B14F-4D97-AF65-F5344CB8AC3E}">
        <p14:creationId xmlns="" xmlns:p14="http://schemas.microsoft.com/office/powerpoint/2010/main" val="11301297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85800" y="1981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5504122D-71A7-40B9-9BAB-5C963575023B}" type="datetime1">
              <a:rPr lang="en-US"/>
              <a:pPr>
                <a:defRPr/>
              </a:pPr>
              <a:t>11/6/2014</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88DCBD14-8E76-485E-ABF9-2CE550592024}" type="slidenum">
              <a:rPr lang="en-US"/>
              <a:pPr>
                <a:defRPr/>
              </a:pPr>
              <a:t>‹#›</a:t>
            </a:fld>
            <a:endParaRPr lang="en-US"/>
          </a:p>
        </p:txBody>
      </p:sp>
    </p:spTree>
    <p:extLst>
      <p:ext uri="{BB962C8B-B14F-4D97-AF65-F5344CB8AC3E}">
        <p14:creationId xmlns="" xmlns:p14="http://schemas.microsoft.com/office/powerpoint/2010/main" val="39512544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2653CD3F-32A2-49EB-A923-761C9F3DA7E8}" type="datetime1">
              <a:rPr lang="en-US"/>
              <a:pPr>
                <a:defRPr/>
              </a:pPr>
              <a:t>11/6/2014</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F75B0072-DE87-4C3D-A160-B5ED95BEFB3C}" type="slidenum">
              <a:rPr lang="en-US"/>
              <a:pPr>
                <a:defRPr/>
              </a:pPr>
              <a:t>‹#›</a:t>
            </a:fld>
            <a:endParaRPr lang="en-US"/>
          </a:p>
        </p:txBody>
      </p:sp>
    </p:spTree>
    <p:extLst>
      <p:ext uri="{BB962C8B-B14F-4D97-AF65-F5344CB8AC3E}">
        <p14:creationId xmlns="" xmlns:p14="http://schemas.microsoft.com/office/powerpoint/2010/main" val="12294780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5D0754BD-7991-4E34-B566-6E189329BF88}" type="datetime1">
              <a:rPr lang="en-US"/>
              <a:pPr>
                <a:defRPr/>
              </a:pPr>
              <a:t>11/6/2014</a:t>
            </a:fld>
            <a:endParaRPr lang="en-US"/>
          </a:p>
        </p:txBody>
      </p:sp>
      <p:sp>
        <p:nvSpPr>
          <p:cNvPr id="6" name="Slide Number Placeholder 10"/>
          <p:cNvSpPr>
            <a:spLocks noGrp="1"/>
          </p:cNvSpPr>
          <p:nvPr>
            <p:ph type="sldNum" sz="quarter" idx="11"/>
          </p:nvPr>
        </p:nvSpPr>
        <p:spPr/>
        <p:txBody>
          <a:bodyPr/>
          <a:lstStyle>
            <a:lvl1pPr>
              <a:defRPr/>
            </a:lvl1pPr>
          </a:lstStyle>
          <a:p>
            <a:pPr>
              <a:defRPr/>
            </a:pPr>
            <a:fld id="{FF5ADE59-465D-4597-8FED-428191BD86E9}" type="slidenum">
              <a:rPr lang="en-US"/>
              <a:pPr>
                <a:defRPr/>
              </a:pPr>
              <a:t>‹#›</a:t>
            </a:fld>
            <a:endParaRPr lang="en-US"/>
          </a:p>
        </p:txBody>
      </p:sp>
    </p:spTree>
    <p:extLst>
      <p:ext uri="{BB962C8B-B14F-4D97-AF65-F5344CB8AC3E}">
        <p14:creationId xmlns="" xmlns:p14="http://schemas.microsoft.com/office/powerpoint/2010/main" val="5540393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6CCAD98-15AD-4D95-9E69-7AFFEF8D849D}" type="datetime1">
              <a:rPr lang="en-US"/>
              <a:pPr>
                <a:defRPr/>
              </a:pPr>
              <a:t>11/6/2014</a:t>
            </a:fld>
            <a:endParaRPr lang="en-US"/>
          </a:p>
        </p:txBody>
      </p:sp>
      <p:sp>
        <p:nvSpPr>
          <p:cNvPr id="8" name="Slide Number Placeholder 10"/>
          <p:cNvSpPr>
            <a:spLocks noGrp="1"/>
          </p:cNvSpPr>
          <p:nvPr>
            <p:ph type="sldNum" sz="quarter" idx="11"/>
          </p:nvPr>
        </p:nvSpPr>
        <p:spPr/>
        <p:txBody>
          <a:bodyPr/>
          <a:lstStyle>
            <a:lvl1pPr>
              <a:defRPr/>
            </a:lvl1pPr>
          </a:lstStyle>
          <a:p>
            <a:pPr>
              <a:defRPr/>
            </a:pPr>
            <a:fld id="{5F5DFAA9-A8CB-434F-A085-B1B39BAD393C}" type="slidenum">
              <a:rPr lang="en-US"/>
              <a:pPr>
                <a:defRPr/>
              </a:pPr>
              <a:t>‹#›</a:t>
            </a:fld>
            <a:endParaRPr lang="en-US"/>
          </a:p>
        </p:txBody>
      </p:sp>
    </p:spTree>
    <p:extLst>
      <p:ext uri="{BB962C8B-B14F-4D97-AF65-F5344CB8AC3E}">
        <p14:creationId xmlns="" xmlns:p14="http://schemas.microsoft.com/office/powerpoint/2010/main" val="16969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A3CC941-FAF5-4C7F-AD0A-82A12F172A88}" type="datetime1">
              <a:rPr lang="en-US"/>
              <a:pPr>
                <a:defRPr/>
              </a:pPr>
              <a:t>11/6/2014</a:t>
            </a:fld>
            <a:endParaRPr lang="en-US"/>
          </a:p>
        </p:txBody>
      </p:sp>
      <p:sp>
        <p:nvSpPr>
          <p:cNvPr id="4" name="Slide Number Placeholder 10"/>
          <p:cNvSpPr>
            <a:spLocks noGrp="1"/>
          </p:cNvSpPr>
          <p:nvPr>
            <p:ph type="sldNum" sz="quarter" idx="11"/>
          </p:nvPr>
        </p:nvSpPr>
        <p:spPr/>
        <p:txBody>
          <a:bodyPr/>
          <a:lstStyle>
            <a:lvl1pPr>
              <a:defRPr/>
            </a:lvl1pPr>
          </a:lstStyle>
          <a:p>
            <a:pPr>
              <a:defRPr/>
            </a:pPr>
            <a:fld id="{1A43A700-2CAA-4CA3-AE85-8B55402280F1}" type="slidenum">
              <a:rPr lang="en-US"/>
              <a:pPr>
                <a:defRPr/>
              </a:pPr>
              <a:t>‹#›</a:t>
            </a:fld>
            <a:endParaRPr lang="en-US"/>
          </a:p>
        </p:txBody>
      </p:sp>
    </p:spTree>
    <p:extLst>
      <p:ext uri="{BB962C8B-B14F-4D97-AF65-F5344CB8AC3E}">
        <p14:creationId xmlns="" xmlns:p14="http://schemas.microsoft.com/office/powerpoint/2010/main" val="10288150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EFC1983-1857-44CE-8489-9201BE4EEE07}" type="datetime1">
              <a:rPr lang="en-US"/>
              <a:pPr>
                <a:defRPr/>
              </a:pPr>
              <a:t>11/6/2014</a:t>
            </a:fld>
            <a:endParaRPr lang="en-US"/>
          </a:p>
        </p:txBody>
      </p:sp>
      <p:sp>
        <p:nvSpPr>
          <p:cNvPr id="3" name="Slide Number Placeholder 10"/>
          <p:cNvSpPr>
            <a:spLocks noGrp="1"/>
          </p:cNvSpPr>
          <p:nvPr>
            <p:ph type="sldNum" sz="quarter" idx="11"/>
          </p:nvPr>
        </p:nvSpPr>
        <p:spPr/>
        <p:txBody>
          <a:bodyPr/>
          <a:lstStyle>
            <a:lvl1pPr>
              <a:defRPr/>
            </a:lvl1pPr>
          </a:lstStyle>
          <a:p>
            <a:pPr>
              <a:defRPr/>
            </a:pPr>
            <a:fld id="{01F6E49F-86D1-466E-8758-99F81874EC6D}" type="slidenum">
              <a:rPr lang="en-US"/>
              <a:pPr>
                <a:defRPr/>
              </a:pPr>
              <a:t>‹#›</a:t>
            </a:fld>
            <a:endParaRPr lang="en-US"/>
          </a:p>
        </p:txBody>
      </p:sp>
    </p:spTree>
    <p:extLst>
      <p:ext uri="{BB962C8B-B14F-4D97-AF65-F5344CB8AC3E}">
        <p14:creationId xmlns="" xmlns:p14="http://schemas.microsoft.com/office/powerpoint/2010/main" val="21623635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9678A3DC-6E90-49B1-B6D0-7200A5993220}" type="datetime1">
              <a:rPr lang="en-US"/>
              <a:pPr>
                <a:defRPr/>
              </a:pPr>
              <a:t>11/6/2014</a:t>
            </a:fld>
            <a:endParaRPr lang="en-US"/>
          </a:p>
        </p:txBody>
      </p:sp>
      <p:sp>
        <p:nvSpPr>
          <p:cNvPr id="6" name="Slide Number Placeholder 10"/>
          <p:cNvSpPr>
            <a:spLocks noGrp="1"/>
          </p:cNvSpPr>
          <p:nvPr>
            <p:ph type="sldNum" sz="quarter" idx="11"/>
          </p:nvPr>
        </p:nvSpPr>
        <p:spPr/>
        <p:txBody>
          <a:bodyPr/>
          <a:lstStyle>
            <a:lvl1pPr>
              <a:defRPr/>
            </a:lvl1pPr>
          </a:lstStyle>
          <a:p>
            <a:pPr>
              <a:defRPr/>
            </a:pPr>
            <a:fld id="{13D873DE-64E6-48BA-9579-F0CDF32C80DF}" type="slidenum">
              <a:rPr lang="en-US"/>
              <a:pPr>
                <a:defRPr/>
              </a:pPr>
              <a:t>‹#›</a:t>
            </a:fld>
            <a:endParaRPr lang="en-US"/>
          </a:p>
        </p:txBody>
      </p:sp>
    </p:spTree>
    <p:extLst>
      <p:ext uri="{BB962C8B-B14F-4D97-AF65-F5344CB8AC3E}">
        <p14:creationId xmlns="" xmlns:p14="http://schemas.microsoft.com/office/powerpoint/2010/main" val="26218838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eop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8" descr="shutterstock_77990686.jpg"/>
          <p:cNvPicPr>
            <a:picLocks noChangeAspect="1"/>
          </p:cNvPicPr>
          <p:nvPr userDrawn="1"/>
        </p:nvPicPr>
        <p:blipFill rotWithShape="1">
          <a:blip r:embed="rId3">
            <a:extLst>
              <a:ext uri="{28A0092B-C50C-407E-A947-70E740481C1C}">
                <a14:useLocalDpi xmlns="" xmlns:a14="http://schemas.microsoft.com/office/drawing/2010/main" val="0"/>
              </a:ext>
            </a:extLst>
          </a:blip>
          <a:srcRect l="2861" t="11379" r="-1" b="8519"/>
          <a:stretch/>
        </p:blipFill>
        <p:spPr>
          <a:xfrm>
            <a:off x="2285999" y="0"/>
            <a:ext cx="2271889" cy="2809875"/>
          </a:xfrm>
          <a:prstGeom prst="rect">
            <a:avLst/>
          </a:prstGeom>
        </p:spPr>
      </p:pic>
      <p:pic>
        <p:nvPicPr>
          <p:cNvPr id="9" name="Picture Placeholder 10" descr="iStock_000017402661Medium.jpg"/>
          <p:cNvPicPr>
            <a:picLocks noChangeAspect="1"/>
          </p:cNvPicPr>
          <p:nvPr userDrawn="1"/>
        </p:nvPicPr>
        <p:blipFill rotWithShape="1">
          <a:blip r:embed="rId4">
            <a:extLst>
              <a:ext uri="{28A0092B-C50C-407E-A947-70E740481C1C}">
                <a14:useLocalDpi xmlns="" xmlns:a14="http://schemas.microsoft.com/office/drawing/2010/main" val="0"/>
              </a:ext>
            </a:extLst>
          </a:blip>
          <a:srcRect l="46612" t="11117" r="6171" b="2959"/>
          <a:stretch/>
        </p:blipFill>
        <p:spPr>
          <a:xfrm>
            <a:off x="6857999" y="0"/>
            <a:ext cx="2315683" cy="2809875"/>
          </a:xfrm>
          <a:prstGeom prst="rect">
            <a:avLst/>
          </a:prstGeom>
        </p:spPr>
      </p:pic>
      <p:pic>
        <p:nvPicPr>
          <p:cNvPr id="10" name="Picture Placeholder 13" descr="shutterstock_32048539.jpg"/>
          <p:cNvPicPr>
            <a:picLocks noChangeAspect="1"/>
          </p:cNvPicPr>
          <p:nvPr userDrawn="1"/>
        </p:nvPicPr>
        <p:blipFill rotWithShape="1">
          <a:blip r:embed="rId5">
            <a:extLst>
              <a:ext uri="{28A0092B-C50C-407E-A947-70E740481C1C}">
                <a14:useLocalDpi xmlns="" xmlns:a14="http://schemas.microsoft.com/office/drawing/2010/main" val="0"/>
              </a:ext>
            </a:extLst>
          </a:blip>
          <a:srcRect l="43052" t="3491" r="1" b="4853"/>
          <a:stretch/>
        </p:blipFill>
        <p:spPr>
          <a:xfrm>
            <a:off x="-1" y="0"/>
            <a:ext cx="2271889" cy="2809875"/>
          </a:xfrm>
          <a:prstGeom prst="rect">
            <a:avLst/>
          </a:prstGeom>
        </p:spPr>
      </p:pic>
      <p:pic>
        <p:nvPicPr>
          <p:cNvPr id="11" name="Picture Placeholder 15" descr="shutterstock_11304505.jpg"/>
          <p:cNvPicPr>
            <a:picLocks noChangeAspect="1"/>
          </p:cNvPicPr>
          <p:nvPr userDrawn="1"/>
        </p:nvPicPr>
        <p:blipFill rotWithShape="1">
          <a:blip r:embed="rId6">
            <a:extLst>
              <a:ext uri="{28A0092B-C50C-407E-A947-70E740481C1C}">
                <a14:useLocalDpi xmlns="" xmlns:a14="http://schemas.microsoft.com/office/drawing/2010/main" val="0"/>
              </a:ext>
            </a:extLst>
          </a:blip>
          <a:srcRect l="4686" r="41416"/>
          <a:stretch/>
        </p:blipFill>
        <p:spPr>
          <a:xfrm>
            <a:off x="4571999" y="0"/>
            <a:ext cx="2271889"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6"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A48F19A2-CCB0-B04A-8E0D-4699AC325FDC}" type="datetime1">
              <a:rPr lang="en-US" smtClean="0"/>
              <a:pPr/>
              <a:t>11/6/2014</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 xmlns:p14="http://schemas.microsoft.com/office/powerpoint/2010/main" val="18097623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0A215D62-3AA1-467F-A0DF-432D74F560A7}" type="datetime1">
              <a:rPr lang="en-US"/>
              <a:pPr>
                <a:defRPr/>
              </a:pPr>
              <a:t>11/6/2014</a:t>
            </a:fld>
            <a:endParaRPr lang="en-US"/>
          </a:p>
        </p:txBody>
      </p:sp>
      <p:sp>
        <p:nvSpPr>
          <p:cNvPr id="6" name="Slide Number Placeholder 10"/>
          <p:cNvSpPr>
            <a:spLocks noGrp="1"/>
          </p:cNvSpPr>
          <p:nvPr>
            <p:ph type="sldNum" sz="quarter" idx="11"/>
          </p:nvPr>
        </p:nvSpPr>
        <p:spPr/>
        <p:txBody>
          <a:bodyPr/>
          <a:lstStyle>
            <a:lvl1pPr>
              <a:defRPr/>
            </a:lvl1pPr>
          </a:lstStyle>
          <a:p>
            <a:pPr>
              <a:defRPr/>
            </a:pPr>
            <a:fld id="{3601C6BE-A3D6-4542-A939-6532C5B9C2B5}" type="slidenum">
              <a:rPr lang="en-US"/>
              <a:pPr>
                <a:defRPr/>
              </a:pPr>
              <a:t>‹#›</a:t>
            </a:fld>
            <a:endParaRPr lang="en-US"/>
          </a:p>
        </p:txBody>
      </p:sp>
    </p:spTree>
    <p:extLst>
      <p:ext uri="{BB962C8B-B14F-4D97-AF65-F5344CB8AC3E}">
        <p14:creationId xmlns="" xmlns:p14="http://schemas.microsoft.com/office/powerpoint/2010/main" val="27995042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42050C4F-4647-4306-9205-14772D940F9E}" type="datetime1">
              <a:rPr lang="en-US"/>
              <a:pPr>
                <a:defRPr/>
              </a:pPr>
              <a:t>11/6/2014</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882A0809-64B7-4D3F-84FD-065EAE812D0B}" type="slidenum">
              <a:rPr lang="en-US"/>
              <a:pPr>
                <a:defRPr/>
              </a:pPr>
              <a:t>‹#›</a:t>
            </a:fld>
            <a:endParaRPr lang="en-US"/>
          </a:p>
        </p:txBody>
      </p:sp>
    </p:spTree>
    <p:extLst>
      <p:ext uri="{BB962C8B-B14F-4D97-AF65-F5344CB8AC3E}">
        <p14:creationId xmlns="" xmlns:p14="http://schemas.microsoft.com/office/powerpoint/2010/main" val="16270507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F45E7C6-00CD-4B92-A1EE-E01B6C91A24A}" type="datetime1">
              <a:rPr lang="en-US"/>
              <a:pPr>
                <a:defRPr/>
              </a:pPr>
              <a:t>11/6/2014</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5C093A0D-9E38-424D-B134-E0B0707516BB}" type="slidenum">
              <a:rPr lang="en-US"/>
              <a:pPr>
                <a:defRPr/>
              </a:pPr>
              <a:t>‹#›</a:t>
            </a:fld>
            <a:endParaRPr lang="en-US"/>
          </a:p>
        </p:txBody>
      </p:sp>
    </p:spTree>
    <p:extLst>
      <p:ext uri="{BB962C8B-B14F-4D97-AF65-F5344CB8AC3E}">
        <p14:creationId xmlns="" xmlns:p14="http://schemas.microsoft.com/office/powerpoint/2010/main" val="15792144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6275" y="200025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6775" y="20002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6775" y="413385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8523385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66750" y="590550"/>
            <a:ext cx="7848600" cy="1143000"/>
          </a:xfrm>
        </p:spPr>
        <p:txBody>
          <a:bodyPr/>
          <a:lstStyle/>
          <a:p>
            <a:r>
              <a:rPr lang="en-US" smtClean="0"/>
              <a:t>Click to edit Master title style</a:t>
            </a:r>
            <a:endParaRPr lang="en-US" dirty="0"/>
          </a:p>
        </p:txBody>
      </p:sp>
      <p:sp>
        <p:nvSpPr>
          <p:cNvPr id="3" name="Content Placeholder 2"/>
          <p:cNvSpPr>
            <a:spLocks noGrp="1"/>
          </p:cNvSpPr>
          <p:nvPr>
            <p:ph sz="quarter" idx="1"/>
          </p:nvPr>
        </p:nvSpPr>
        <p:spPr>
          <a:xfrm>
            <a:off x="609600"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10100"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0763493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90550"/>
            <a:ext cx="7848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5325"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95825" y="19812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95825" y="4114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551349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9812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5678939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p>
            <a:fld id="{77CBC479-5850-5743-8469-A0216DBE937A}" type="datetime1">
              <a:rPr lang="en-US" smtClean="0">
                <a:solidFill>
                  <a:prstClr val="black">
                    <a:tint val="75000"/>
                  </a:prstClr>
                </a:solidFill>
              </a:rPr>
              <a:pPr/>
              <a:t>11/6/2014</a:t>
            </a:fld>
            <a:endParaRPr lang="en-US" dirty="0">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 xmlns:p14="http://schemas.microsoft.com/office/powerpoint/2010/main" val="1264673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macwhitecompound1"/>
          <p:cNvPicPr>
            <a:picLocks noChangeAspect="1" noChangeArrowheads="1"/>
          </p:cNvPicPr>
          <p:nvPr/>
        </p:nvPicPr>
        <p:blipFill>
          <a:blip r:embed="rId3" cstate="print"/>
          <a:srcRect/>
          <a:stretch>
            <a:fillRect/>
          </a:stretch>
        </p:blipFill>
        <p:spPr bwMode="auto">
          <a:xfrm>
            <a:off x="7010400" y="6242050"/>
            <a:ext cx="1481138" cy="525463"/>
          </a:xfrm>
          <a:prstGeom prst="rect">
            <a:avLst/>
          </a:prstGeom>
          <a:noFill/>
          <a:ln w="9525">
            <a:noFill/>
            <a:miter lim="800000"/>
            <a:headEnd/>
            <a:tailEnd/>
          </a:ln>
        </p:spPr>
      </p:pic>
      <p:sp>
        <p:nvSpPr>
          <p:cNvPr id="3074" name="Rectangle 2"/>
          <p:cNvSpPr>
            <a:spLocks noGrp="1" noChangeArrowheads="1"/>
          </p:cNvSpPr>
          <p:nvPr>
            <p:ph type="ctrTitle"/>
          </p:nvPr>
        </p:nvSpPr>
        <p:spPr>
          <a:xfrm>
            <a:off x="685800" y="1141413"/>
            <a:ext cx="7772400" cy="1143000"/>
          </a:xfrm>
        </p:spPr>
        <p:txBody>
          <a:bodyPr/>
          <a:lstStyle>
            <a:lvl1pPr>
              <a:lnSpc>
                <a:spcPct val="90000"/>
              </a:lnSpc>
              <a:defRPr sz="4800"/>
            </a:lvl1pPr>
          </a:lstStyle>
          <a:p>
            <a:r>
              <a:rPr lang="en-US"/>
              <a:t>Click to edit Master title style</a:t>
            </a:r>
          </a:p>
        </p:txBody>
      </p:sp>
      <p:sp>
        <p:nvSpPr>
          <p:cNvPr id="3075" name="Rectangle 3"/>
          <p:cNvSpPr>
            <a:spLocks noGrp="1" noChangeArrowheads="1"/>
          </p:cNvSpPr>
          <p:nvPr>
            <p:ph type="subTitle" idx="1"/>
          </p:nvPr>
        </p:nvSpPr>
        <p:spPr>
          <a:xfrm>
            <a:off x="684213" y="3276600"/>
            <a:ext cx="6400800" cy="1295400"/>
          </a:xfrm>
        </p:spPr>
        <p:txBody>
          <a:bodyPr/>
          <a:lstStyle>
            <a:lvl1pPr marL="0" indent="0">
              <a:lnSpc>
                <a:spcPct val="100000"/>
              </a:lnSpc>
              <a:buFont typeface="Wingdings" pitchFamily="2" charset="2"/>
              <a:buNone/>
              <a:defRPr sz="2200" b="1">
                <a:solidFill>
                  <a:schemeClr val="bg2"/>
                </a:solidFill>
              </a:defRPr>
            </a:lvl1pPr>
          </a:lstStyle>
          <a:p>
            <a:r>
              <a:rPr lang="en-US"/>
              <a:t>Click to edit Master subtitle style</a:t>
            </a:r>
          </a:p>
        </p:txBody>
      </p:sp>
    </p:spTree>
    <p:extLst>
      <p:ext uri="{BB962C8B-B14F-4D97-AF65-F5344CB8AC3E}">
        <p14:creationId xmlns="" xmlns:p14="http://schemas.microsoft.com/office/powerpoint/2010/main" val="1118504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AA5BDE88-2D84-4206-BEF8-BBE759E722EC}"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3116061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9" name="Picture Placeholder 15"/>
          <p:cNvSpPr>
            <a:spLocks noGrp="1"/>
          </p:cNvSpPr>
          <p:nvPr>
            <p:ph type="pic" sz="quarter" idx="14"/>
          </p:nvPr>
        </p:nvSpPr>
        <p:spPr>
          <a:xfrm>
            <a:off x="2285999"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0" name="Picture Placeholder 15"/>
          <p:cNvSpPr>
            <a:spLocks noGrp="1"/>
          </p:cNvSpPr>
          <p:nvPr>
            <p:ph type="pic" sz="quarter" idx="15"/>
          </p:nvPr>
        </p:nvSpPr>
        <p:spPr>
          <a:xfrm>
            <a:off x="4571999"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1" name="Picture Placeholder 15"/>
          <p:cNvSpPr>
            <a:spLocks noGrp="1"/>
          </p:cNvSpPr>
          <p:nvPr>
            <p:ph type="pic" sz="quarter" idx="16"/>
          </p:nvPr>
        </p:nvSpPr>
        <p:spPr>
          <a:xfrm>
            <a:off x="6857999" y="0"/>
            <a:ext cx="2315683"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6" name="Text Placeholder 15"/>
          <p:cNvSpPr>
            <a:spLocks noGrp="1"/>
          </p:cNvSpPr>
          <p:nvPr>
            <p:ph type="body" sz="quarter" idx="17"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8"/>
          </p:nvPr>
        </p:nvSpPr>
        <p:spPr/>
        <p:txBody>
          <a:bodyPr/>
          <a:lstStyle/>
          <a:p>
            <a:fld id="{E2D454DB-9398-4742-8180-7E6BB481D394}" type="datetime1">
              <a:rPr lang="en-US" smtClean="0"/>
              <a:pPr/>
              <a:t>11/6/2014</a:t>
            </a:fld>
            <a:endParaRPr lang="en-US" dirty="0"/>
          </a:p>
        </p:txBody>
      </p:sp>
      <p:sp>
        <p:nvSpPr>
          <p:cNvPr id="3" name="Slide Number Placeholder 2"/>
          <p:cNvSpPr>
            <a:spLocks noGrp="1"/>
          </p:cNvSpPr>
          <p:nvPr>
            <p:ph type="sldNum" sz="quarter" idx="19"/>
          </p:nvPr>
        </p:nvSpPr>
        <p:spPr/>
        <p:txBody>
          <a:bodyPr/>
          <a:lstStyle/>
          <a:p>
            <a:fld id="{60BC5383-B22C-A746-A4AF-C32103C6BFA6}" type="slidenum">
              <a:rPr lang="en-US" smtClean="0"/>
              <a:pPr/>
              <a:t>‹#›</a:t>
            </a:fld>
            <a:endParaRPr lang="en-US" dirty="0"/>
          </a:p>
        </p:txBody>
      </p:sp>
    </p:spTree>
    <p:extLst>
      <p:ext uri="{BB962C8B-B14F-4D97-AF65-F5344CB8AC3E}">
        <p14:creationId xmlns="" xmlns:p14="http://schemas.microsoft.com/office/powerpoint/2010/main" val="7656844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3689CCBA-CCF4-4D35-8B32-A6802C7F1F67}"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2037920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A89B0D91-D547-4B09-BF1D-EBCF6E56DE61}"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4215215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72DF60A0-75F4-43E4-98BF-7E0640B6E36D}"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296266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6BAF3FF4-D4D6-4788-82E9-D459A51BAD80}"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755765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24970007-6A27-4F12-94B8-4B22650465BE}"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872398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88A798C2-1264-4CF2-B1FB-760915C79F55}"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1218509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D30079C5-F01B-480E-A7E8-8A5CEB570922}"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3560276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5343EBB0-2516-43FF-A398-1104428B2AAB}"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350596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AC9806D-8594-45FD-8383-995F44A10D26}"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49613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Slide Number Placeholder 3"/>
          <p:cNvSpPr>
            <a:spLocks noGrp="1"/>
          </p:cNvSpPr>
          <p:nvPr>
            <p:ph type="sldNum" sz="quarter" idx="10"/>
          </p:nvPr>
        </p:nvSpPr>
        <p:spPr/>
        <p:txBody>
          <a:bodyPr/>
          <a:lstStyle>
            <a:lvl1pPr>
              <a:defRPr/>
            </a:lvl1pPr>
          </a:lstStyle>
          <a:p>
            <a:pPr>
              <a:defRPr/>
            </a:pPr>
            <a:fld id="{AF70AFE7-4B81-42DF-B9C1-FFFFEC1D574C}"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33035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0" descr="cover-rgb.jpg"/>
          <p:cNvPicPr>
            <a:picLocks noChangeAspect="1"/>
          </p:cNvPicPr>
          <p:nvPr userDrawn="1"/>
        </p:nvPicPr>
        <p:blipFill rotWithShape="1">
          <a:blip r:embed="rId3">
            <a:extLst>
              <a:ext uri="{28A0092B-C50C-407E-A947-70E740481C1C}">
                <a14:useLocalDpi xmlns="" xmlns:a14="http://schemas.microsoft.com/office/drawing/2010/main" val="0"/>
              </a:ext>
            </a:extLst>
          </a:blip>
          <a:srcRect t="43525" b="24687"/>
          <a:stretch/>
        </p:blipFill>
        <p:spPr>
          <a:xfrm>
            <a:off x="-1" y="0"/>
            <a:ext cx="9144001" cy="2809875"/>
          </a:xfrm>
          <a:prstGeom prst="rect">
            <a:avLst/>
          </a:prstGeom>
        </p:spPr>
      </p:pic>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B874F24C-1F4E-AE42-86CC-06AD9557198E}" type="datetime1">
              <a:rPr lang="en-US" smtClean="0"/>
              <a:pPr/>
              <a:t>11/6/2014</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 xmlns:p14="http://schemas.microsoft.com/office/powerpoint/2010/main" val="38636361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smtClean="0"/>
          </a:p>
        </p:txBody>
      </p:sp>
      <p:sp>
        <p:nvSpPr>
          <p:cNvPr id="5" name="Slide Number Placeholder 4"/>
          <p:cNvSpPr>
            <a:spLocks noGrp="1"/>
          </p:cNvSpPr>
          <p:nvPr>
            <p:ph type="sldNum" sz="quarter" idx="10"/>
          </p:nvPr>
        </p:nvSpPr>
        <p:spPr/>
        <p:txBody>
          <a:bodyPr/>
          <a:lstStyle>
            <a:lvl1pPr>
              <a:defRPr/>
            </a:lvl1pPr>
          </a:lstStyle>
          <a:p>
            <a:pPr>
              <a:defRPr/>
            </a:pPr>
            <a:fld id="{E1233688-43F7-45B4-AFD3-104DB42468EF}"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424317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70421EB2-7630-43F8-A97B-CE5A0281EB45}" type="slidenum">
              <a:rPr lang="en-US">
                <a:solidFill>
                  <a:prstClr val="white"/>
                </a:solidFill>
              </a:rPr>
              <a:pPr>
                <a:defRPr/>
              </a:pPr>
              <a:t>‹#›</a:t>
            </a:fld>
            <a:endParaRPr lang="en-US" sz="1400" dirty="0">
              <a:solidFill>
                <a:prstClr val="black"/>
              </a:solidFill>
            </a:endParaRPr>
          </a:p>
        </p:txBody>
      </p:sp>
    </p:spTree>
    <p:extLst>
      <p:ext uri="{BB962C8B-B14F-4D97-AF65-F5344CB8AC3E}">
        <p14:creationId xmlns="" xmlns:p14="http://schemas.microsoft.com/office/powerpoint/2010/main" val="811399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69342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52400" y="1752600"/>
            <a:ext cx="4343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4343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152400" y="4191000"/>
            <a:ext cx="88392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quarter" idx="10"/>
          </p:nvPr>
        </p:nvSpPr>
        <p:spPr>
          <a:xfrm>
            <a:off x="9982200" y="5486400"/>
            <a:ext cx="1905000" cy="379413"/>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prstClr val="black"/>
              </a:solidFill>
            </a:endParaRPr>
          </a:p>
        </p:txBody>
      </p:sp>
      <p:sp>
        <p:nvSpPr>
          <p:cNvPr id="7" name="Rectangle 13"/>
          <p:cNvSpPr>
            <a:spLocks noGrp="1" noChangeArrowheads="1"/>
          </p:cNvSpPr>
          <p:nvPr>
            <p:ph type="ftr" sz="quarter" idx="11"/>
          </p:nvPr>
        </p:nvSpPr>
        <p:spPr>
          <a:xfrm>
            <a:off x="2895600" y="6554788"/>
            <a:ext cx="2895600" cy="379412"/>
          </a:xfrm>
          <a:prstGeom prst="rect">
            <a:avLst/>
          </a:prstGeom>
          <a:ln/>
        </p:spPr>
        <p:txBody>
          <a:bodyPr/>
          <a:lstStyle>
            <a:lvl1pPr>
              <a:defRPr/>
            </a:lvl1pPr>
          </a:lstStyle>
          <a:p>
            <a:pPr defTabSz="914400" eaLnBrk="0" fontAlgn="base" hangingPunct="0">
              <a:spcBef>
                <a:spcPct val="0"/>
              </a:spcBef>
              <a:spcAft>
                <a:spcPct val="0"/>
              </a:spcAft>
              <a:defRPr/>
            </a:pPr>
            <a:r>
              <a:rPr lang="en-US" sz="2400">
                <a:solidFill>
                  <a:prstClr val="black"/>
                </a:solidFill>
              </a:rPr>
              <a:t>Copyright 2011, 1790 Analytics, LLC</a:t>
            </a:r>
          </a:p>
        </p:txBody>
      </p:sp>
      <p:sp>
        <p:nvSpPr>
          <p:cNvPr id="8" name="Rectangle 14"/>
          <p:cNvSpPr>
            <a:spLocks noGrp="1" noChangeArrowheads="1"/>
          </p:cNvSpPr>
          <p:nvPr>
            <p:ph type="sldNum" sz="quarter" idx="12"/>
          </p:nvPr>
        </p:nvSpPr>
        <p:spPr>
          <a:ln/>
        </p:spPr>
        <p:txBody>
          <a:bodyPr/>
          <a:lstStyle>
            <a:lvl1pPr>
              <a:defRPr/>
            </a:lvl1pPr>
          </a:lstStyle>
          <a:p>
            <a:pPr>
              <a:defRPr/>
            </a:pPr>
            <a:r>
              <a:rPr lang="en-US">
                <a:solidFill>
                  <a:prstClr val="white"/>
                </a:solidFill>
              </a:rPr>
              <a:t>Slide </a:t>
            </a:r>
            <a:fld id="{36C900AA-5BA9-4A23-8D6E-19080714B8F2}" type="slidenum">
              <a:rPr lang="en-US">
                <a:solidFill>
                  <a:prstClr val="white"/>
                </a:solidFill>
              </a:rPr>
              <a:pPr>
                <a:defRPr/>
              </a:pPr>
              <a:t>‹#›</a:t>
            </a:fld>
            <a:endParaRPr lang="en-US">
              <a:solidFill>
                <a:prstClr val="white"/>
              </a:solidFill>
            </a:endParaRPr>
          </a:p>
        </p:txBody>
      </p:sp>
    </p:spTree>
    <p:extLst>
      <p:ext uri="{BB962C8B-B14F-4D97-AF65-F5344CB8AC3E}">
        <p14:creationId xmlns="" xmlns:p14="http://schemas.microsoft.com/office/powerpoint/2010/main" val="1130242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2"/>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smtClean="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pic>
        <p:nvPicPr>
          <p:cNvPr id="1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 xmlns:p14="http://schemas.microsoft.com/office/powerpoint/2010/main" val="374483580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a:xfrm>
            <a:off x="865777" y="6356350"/>
            <a:ext cx="1642533" cy="365125"/>
          </a:xfrm>
          <a:prstGeom prst="rect">
            <a:avLst/>
          </a:prstGeom>
        </p:spPr>
        <p:txBody>
          <a:bodyPr/>
          <a:lstStyle/>
          <a:p>
            <a:fld id="{77CBC479-5850-5743-8469-A0216DBE937A}" type="datetime1">
              <a:rPr lang="en-US" smtClean="0">
                <a:solidFill>
                  <a:prstClr val="black">
                    <a:tint val="75000"/>
                  </a:prstClr>
                </a:solidFill>
              </a:rPr>
              <a:pPr/>
              <a:t>11/6/2014</a:t>
            </a:fld>
            <a:endParaRPr lang="en-US" dirty="0">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 xmlns:p14="http://schemas.microsoft.com/office/powerpoint/2010/main" val="17722657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5"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795855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6" name="Date Placeholder 2"/>
          <p:cNvSpPr>
            <a:spLocks noGrp="1"/>
          </p:cNvSpPr>
          <p:nvPr>
            <p:ph type="dt" sz="half" idx="16"/>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19866601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006834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71212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2"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507269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9144001"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2" name="Text Placeholder 15"/>
          <p:cNvSpPr>
            <a:spLocks noGrp="1"/>
          </p:cNvSpPr>
          <p:nvPr>
            <p:ph type="body" sz="quarter" idx="14"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5"/>
          </p:nvPr>
        </p:nvSpPr>
        <p:spPr/>
        <p:txBody>
          <a:bodyPr/>
          <a:lstStyle/>
          <a:p>
            <a:fld id="{8630CF5F-2495-A546-9059-04EC55BB5CFF}" type="datetime1">
              <a:rPr lang="en-US" smtClean="0"/>
              <a:pPr/>
              <a:t>11/6/2014</a:t>
            </a:fld>
            <a:endParaRPr lang="en-US" dirty="0"/>
          </a:p>
        </p:txBody>
      </p:sp>
      <p:sp>
        <p:nvSpPr>
          <p:cNvPr id="3" name="Slide Number Placeholder 2"/>
          <p:cNvSpPr>
            <a:spLocks noGrp="1"/>
          </p:cNvSpPr>
          <p:nvPr>
            <p:ph type="sldNum" sz="quarter" idx="16"/>
          </p:nvPr>
        </p:nvSpPr>
        <p:spPr/>
        <p:txBody>
          <a:bodyPr/>
          <a:lstStyle/>
          <a:p>
            <a:fld id="{60BC5383-B22C-A746-A4AF-C32103C6BFA6}" type="slidenum">
              <a:rPr lang="en-US" smtClean="0"/>
              <a:pPr/>
              <a:t>‹#›</a:t>
            </a:fld>
            <a:endParaRPr lang="en-US" dirty="0"/>
          </a:p>
        </p:txBody>
      </p:sp>
    </p:spTree>
    <p:extLst>
      <p:ext uri="{BB962C8B-B14F-4D97-AF65-F5344CB8AC3E}">
        <p14:creationId xmlns="" xmlns:p14="http://schemas.microsoft.com/office/powerpoint/2010/main" val="31674307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5"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7" name="Date Placeholder 1"/>
          <p:cNvSpPr>
            <a:spLocks noGrp="1"/>
          </p:cNvSpPr>
          <p:nvPr>
            <p:ph type="dt" sz="half" idx="18"/>
          </p:nvPr>
        </p:nvSpPr>
        <p:spPr/>
        <p:txBody>
          <a:bodyPr/>
          <a:lstStyle>
            <a:lvl1pPr>
              <a:defRPr/>
            </a:lvl1pPr>
          </a:lstStyle>
          <a:p>
            <a:fld id="{F4D56339-E211-4045-8133-D29ABDC9BFDB}" type="datetime1">
              <a:rPr lang="en-US" smtClean="0">
                <a:solidFill>
                  <a:prstClr val="black">
                    <a:tint val="75000"/>
                  </a:prstClr>
                </a:solidFill>
              </a:rPr>
              <a:pPr/>
              <a:t>11/6/2014</a:t>
            </a:fld>
            <a:endParaRPr lang="en-US" dirty="0">
              <a:solidFill>
                <a:prstClr val="black">
                  <a:tint val="75000"/>
                </a:prstClr>
              </a:solidFill>
            </a:endParaRPr>
          </a:p>
        </p:txBody>
      </p:sp>
      <p:sp>
        <p:nvSpPr>
          <p:cNvPr id="18" name="Slide Number Placeholder 2"/>
          <p:cNvSpPr>
            <a:spLocks noGrp="1"/>
          </p:cNvSpPr>
          <p:nvPr>
            <p:ph type="sldNum" sz="quarter" idx="19"/>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576531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5"/>
          </p:nvPr>
        </p:nvSpPr>
        <p:spPr/>
        <p:txBody>
          <a:bodyPr/>
          <a:lstStyle>
            <a:lvl1pPr>
              <a:defRPr/>
            </a:lvl1pPr>
          </a:lstStyle>
          <a:p>
            <a:fld id="{6DD9AAD7-68B0-BB47-811E-49F2684A621E}" type="datetime1">
              <a:rPr lang="en-US" smtClean="0">
                <a:solidFill>
                  <a:prstClr val="black">
                    <a:tint val="75000"/>
                  </a:prstClr>
                </a:solidFill>
              </a:rPr>
              <a:pPr/>
              <a:t>11/6/2014</a:t>
            </a:fld>
            <a:endParaRPr lang="en-US" dirty="0">
              <a:solidFill>
                <a:prstClr val="black">
                  <a:tint val="75000"/>
                </a:prstClr>
              </a:solidFill>
            </a:endParaRPr>
          </a:p>
        </p:txBody>
      </p:sp>
      <p:sp>
        <p:nvSpPr>
          <p:cNvPr id="13" name="Slide Number Placeholder 2"/>
          <p:cNvSpPr>
            <a:spLocks noGrp="1"/>
          </p:cNvSpPr>
          <p:nvPr>
            <p:ph type="sldNum" sz="quarter" idx="1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8077235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26443818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2"/>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39276142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6" name="Slide Number Placeholder 1"/>
          <p:cNvSpPr>
            <a:spLocks noGrp="1"/>
          </p:cNvSpPr>
          <p:nvPr>
            <p:ph type="sldNum" sz="quarter" idx="2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6"/>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6273794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9" name="Date Placeholder 2"/>
          <p:cNvSpPr>
            <a:spLocks noGrp="1"/>
          </p:cNvSpPr>
          <p:nvPr>
            <p:ph type="dt" sz="half" idx="27"/>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10424459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6" name="Slide Number Placeholder 1"/>
          <p:cNvSpPr>
            <a:spLocks noGrp="1"/>
          </p:cNvSpPr>
          <p:nvPr>
            <p:ph type="sldNum" sz="quarter" idx="2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41500968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p>
        </p:txBody>
      </p:sp>
      <p:sp>
        <p:nvSpPr>
          <p:cNvPr id="6" name="Slide Number Placeholder 1"/>
          <p:cNvSpPr>
            <a:spLocks noGrp="1"/>
          </p:cNvSpPr>
          <p:nvPr>
            <p:ph type="sldNum" sz="quarter" idx="2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7"/>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17355487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8" name="Date Placeholder 2"/>
          <p:cNvSpPr>
            <a:spLocks noGrp="1"/>
          </p:cNvSpPr>
          <p:nvPr>
            <p:ph type="dt" sz="half" idx="2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21780572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smtClean="0"/>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smtClean="0"/>
              <a:t>Drag picture to placeholder or click icon to add</a:t>
            </a:r>
            <a:endParaRPr lang="en-US" noProof="0" dirty="0"/>
          </a:p>
        </p:txBody>
      </p:sp>
      <p:sp>
        <p:nvSpPr>
          <p:cNvPr id="5" name="Slide Number Placeholder 1"/>
          <p:cNvSpPr>
            <a:spLocks noGrp="1"/>
          </p:cNvSpPr>
          <p:nvPr>
            <p:ph type="sldNum" sz="quarter" idx="1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6" name="Date Placeholder 2"/>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13676962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77CBC479-5850-5743-8469-A0216DBE937A}" type="datetime1">
              <a:rPr lang="en-US" smtClean="0"/>
              <a:pPr/>
              <a:t>11/6/2014</a:t>
            </a:fld>
            <a:endParaRPr lang="en-US" dirty="0"/>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 xmlns:p14="http://schemas.microsoft.com/office/powerpoint/2010/main" val="32589621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3" name="Slide Number Placeholder 2"/>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21104719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AA5BDE88-2D84-4206-BEF8-BBE759E722EC}" type="slidenum">
              <a:rPr lang="en-US"/>
              <a:pPr>
                <a:defRPr/>
              </a:pPr>
              <a:t>‹#›</a:t>
            </a:fld>
            <a:endParaRPr lang="en-US" sz="1400" dirty="0">
              <a:solidFill>
                <a:schemeClr val="tx1"/>
              </a:solidFill>
            </a:endParaRPr>
          </a:p>
        </p:txBody>
      </p:sp>
    </p:spTree>
    <p:extLst>
      <p:ext uri="{BB962C8B-B14F-4D97-AF65-F5344CB8AC3E}">
        <p14:creationId xmlns="" xmlns:p14="http://schemas.microsoft.com/office/powerpoint/2010/main" val="10687206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5"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3535545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6" name="Date Placeholder 2"/>
          <p:cNvSpPr>
            <a:spLocks noGrp="1"/>
          </p:cNvSpPr>
          <p:nvPr>
            <p:ph type="dt" sz="half" idx="16"/>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14755420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5249733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9132980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
        <p:nvSpPr>
          <p:cNvPr id="12"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79444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5"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7" name="Date Placeholder 1"/>
          <p:cNvSpPr>
            <a:spLocks noGrp="1"/>
          </p:cNvSpPr>
          <p:nvPr>
            <p:ph type="dt" sz="half" idx="18"/>
          </p:nvPr>
        </p:nvSpPr>
        <p:spPr/>
        <p:txBody>
          <a:bodyPr/>
          <a:lstStyle>
            <a:lvl1pPr>
              <a:defRPr/>
            </a:lvl1pPr>
          </a:lstStyle>
          <a:p>
            <a:fld id="{F4D56339-E211-4045-8133-D29ABDC9BFDB}" type="datetime1">
              <a:rPr lang="en-US" smtClean="0">
                <a:solidFill>
                  <a:prstClr val="black">
                    <a:tint val="75000"/>
                  </a:prstClr>
                </a:solidFill>
              </a:rPr>
              <a:pPr/>
              <a:t>11/6/2014</a:t>
            </a:fld>
            <a:endParaRPr lang="en-US" dirty="0">
              <a:solidFill>
                <a:prstClr val="black">
                  <a:tint val="75000"/>
                </a:prstClr>
              </a:solidFill>
            </a:endParaRPr>
          </a:p>
        </p:txBody>
      </p:sp>
      <p:sp>
        <p:nvSpPr>
          <p:cNvPr id="18" name="Slide Number Placeholder 2"/>
          <p:cNvSpPr>
            <a:spLocks noGrp="1"/>
          </p:cNvSpPr>
          <p:nvPr>
            <p:ph type="sldNum" sz="quarter" idx="19"/>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0643109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5"/>
          </p:nvPr>
        </p:nvSpPr>
        <p:spPr/>
        <p:txBody>
          <a:bodyPr/>
          <a:lstStyle>
            <a:lvl1pPr>
              <a:defRPr/>
            </a:lvl1pPr>
          </a:lstStyle>
          <a:p>
            <a:fld id="{6DD9AAD7-68B0-BB47-811E-49F2684A621E}" type="datetime1">
              <a:rPr lang="en-US" smtClean="0">
                <a:solidFill>
                  <a:prstClr val="black">
                    <a:tint val="75000"/>
                  </a:prstClr>
                </a:solidFill>
              </a:rPr>
              <a:pPr/>
              <a:t>11/6/2014</a:t>
            </a:fld>
            <a:endParaRPr lang="en-US" dirty="0">
              <a:solidFill>
                <a:prstClr val="black">
                  <a:tint val="75000"/>
                </a:prstClr>
              </a:solidFill>
            </a:endParaRPr>
          </a:p>
        </p:txBody>
      </p:sp>
      <p:sp>
        <p:nvSpPr>
          <p:cNvPr id="13" name="Slide Number Placeholder 2"/>
          <p:cNvSpPr>
            <a:spLocks noGrp="1"/>
          </p:cNvSpPr>
          <p:nvPr>
            <p:ph type="sldNum" sz="quarter" idx="1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2106103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35817396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2"/>
          </p:nvPr>
        </p:nvSpPr>
        <p:spPr/>
        <p:txBody>
          <a:bodyPr/>
          <a:lstStyle/>
          <a:p>
            <a:fld id="{E50B30B4-8BA1-E748-9630-47607DB342DA}" type="datetime1">
              <a:rPr lang="en-US" smtClean="0"/>
              <a:pPr/>
              <a:t>11/6/2014</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 xmlns:p14="http://schemas.microsoft.com/office/powerpoint/2010/main" val="30366320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2"/>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26972242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6" name="Slide Number Placeholder 1"/>
          <p:cNvSpPr>
            <a:spLocks noGrp="1"/>
          </p:cNvSpPr>
          <p:nvPr>
            <p:ph type="sldNum" sz="quarter" idx="2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6"/>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33015993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9" name="Date Placeholder 2"/>
          <p:cNvSpPr>
            <a:spLocks noGrp="1"/>
          </p:cNvSpPr>
          <p:nvPr>
            <p:ph type="dt" sz="half" idx="27"/>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8346463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6" name="Slide Number Placeholder 1"/>
          <p:cNvSpPr>
            <a:spLocks noGrp="1"/>
          </p:cNvSpPr>
          <p:nvPr>
            <p:ph type="sldNum" sz="quarter" idx="2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26094411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p>
        </p:txBody>
      </p:sp>
      <p:sp>
        <p:nvSpPr>
          <p:cNvPr id="6" name="Slide Number Placeholder 1"/>
          <p:cNvSpPr>
            <a:spLocks noGrp="1"/>
          </p:cNvSpPr>
          <p:nvPr>
            <p:ph type="sldNum" sz="quarter" idx="2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7"/>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6283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8" name="Date Placeholder 2"/>
          <p:cNvSpPr>
            <a:spLocks noGrp="1"/>
          </p:cNvSpPr>
          <p:nvPr>
            <p:ph type="dt" sz="half" idx="2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35108585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smtClean="0"/>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smtClean="0"/>
              <a:t>Drag picture to placeholder or click icon to add</a:t>
            </a:r>
            <a:endParaRPr lang="en-US" noProof="0" dirty="0"/>
          </a:p>
        </p:txBody>
      </p:sp>
      <p:sp>
        <p:nvSpPr>
          <p:cNvPr id="5" name="Slide Number Placeholder 1"/>
          <p:cNvSpPr>
            <a:spLocks noGrp="1"/>
          </p:cNvSpPr>
          <p:nvPr>
            <p:ph type="sldNum" sz="quarter" idx="1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6" name="Date Placeholder 2"/>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23000257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3" name="Slide Number Placeholder 2"/>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spTree>
    <p:extLst>
      <p:ext uri="{BB962C8B-B14F-4D97-AF65-F5344CB8AC3E}">
        <p14:creationId xmlns="" xmlns:p14="http://schemas.microsoft.com/office/powerpoint/2010/main" val="41843922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AA5BDE88-2D84-4206-BEF8-BBE759E722EC}" type="slidenum">
              <a:rPr lang="en-US"/>
              <a:pPr>
                <a:defRPr/>
              </a:pPr>
              <a:t>‹#›</a:t>
            </a:fld>
            <a:endParaRPr lang="en-US" sz="1400" dirty="0">
              <a:solidFill>
                <a:schemeClr val="tx1"/>
              </a:solidFill>
            </a:endParaRPr>
          </a:p>
        </p:txBody>
      </p:sp>
    </p:spTree>
    <p:extLst>
      <p:ext uri="{BB962C8B-B14F-4D97-AF65-F5344CB8AC3E}">
        <p14:creationId xmlns="" xmlns:p14="http://schemas.microsoft.com/office/powerpoint/2010/main" val="3246702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eaLnBrk="1" fontAlgn="auto" hangingPunct="1">
              <a:spcBef>
                <a:spcPts val="0"/>
              </a:spcBef>
              <a:spcAft>
                <a:spcPts val="0"/>
              </a:spcAft>
              <a:defRPr/>
            </a:lvl1pPr>
          </a:lstStyle>
          <a:p>
            <a:pPr>
              <a:defRPr/>
            </a:pPr>
            <a:fld id="{63BFCFFF-6AB2-4F15-B664-468BD9CED0ED}" type="slidenum">
              <a:rPr lang="en-US"/>
              <a:pPr>
                <a:defRPr/>
              </a:pPr>
              <a:t>‹#›</a:t>
            </a:fld>
            <a:endParaRPr lang="en-US" sz="1400">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Smal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7572F431-939A-E846-AA35-8F81A2153EAB}" type="datetime1">
              <a:rPr lang="en-US" smtClean="0"/>
              <a:pPr/>
              <a:t>11/6/2014</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a:t>
            </a:fld>
            <a:endParaRPr lang="en-US" dirty="0"/>
          </a:p>
        </p:txBody>
      </p:sp>
      <p:sp>
        <p:nvSpPr>
          <p:cNvPr id="13" name="Content Placeholder 3"/>
          <p:cNvSpPr>
            <a:spLocks noGrp="1"/>
          </p:cNvSpPr>
          <p:nvPr>
            <p:ph sz="half" idx="21" hasCustomPrompt="1"/>
          </p:nvPr>
        </p:nvSpPr>
        <p:spPr>
          <a:xfrm>
            <a:off x="4713640"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
        <p:nvSpPr>
          <p:cNvPr id="16" name="Content Placeholder 3"/>
          <p:cNvSpPr>
            <a:spLocks noGrp="1"/>
          </p:cNvSpPr>
          <p:nvPr>
            <p:ph sz="half" idx="22" hasCustomPrompt="1"/>
          </p:nvPr>
        </p:nvSpPr>
        <p:spPr>
          <a:xfrm>
            <a:off x="366889"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 xmlns:p14="http://schemas.microsoft.com/office/powerpoint/2010/main" val="23777026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77CBC479-5850-5743-8469-A0216DBE937A}" type="datetime1">
              <a:rPr lang="en-US" smtClean="0"/>
              <a:pPr/>
              <a:t>11/6/2014</a:t>
            </a:fld>
            <a:endParaRPr lang="en-US" dirty="0"/>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 xmlns:p14="http://schemas.microsoft.com/office/powerpoint/2010/main" val="32589621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2"/>
          </p:nvPr>
        </p:nvSpPr>
        <p:spPr/>
        <p:txBody>
          <a:bodyPr/>
          <a:lstStyle/>
          <a:p>
            <a:fld id="{E50B30B4-8BA1-E748-9630-47607DB342DA}" type="datetime1">
              <a:rPr lang="en-US" smtClean="0"/>
              <a:pPr/>
              <a:t>11/6/2014</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 xmlns:p14="http://schemas.microsoft.com/office/powerpoint/2010/main" val="30366320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455158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2.png"/><Relationship Id="rId5" Type="http://schemas.openxmlformats.org/officeDocument/2006/relationships/slideLayout" Target="../slideLayouts/slideLayout19.xml"/><Relationship Id="rId10" Type="http://schemas.openxmlformats.org/officeDocument/2006/relationships/image" Target="../media/image21.png"/><Relationship Id="rId4" Type="http://schemas.openxmlformats.org/officeDocument/2006/relationships/slideLayout" Target="../slideLayouts/slideLayout18.xml"/><Relationship Id="rId9" Type="http://schemas.openxmlformats.org/officeDocument/2006/relationships/image" Target="../media/image2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image" Target="../media/image25.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23.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21" Type="http://schemas.openxmlformats.org/officeDocument/2006/relationships/image" Target="../media/image29.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2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27.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5.xml"/><Relationship Id="rId3" Type="http://schemas.openxmlformats.org/officeDocument/2006/relationships/slideLayout" Target="../slideLayouts/slideLayout57.xml"/><Relationship Id="rId21" Type="http://schemas.openxmlformats.org/officeDocument/2006/relationships/image" Target="../media/image34.pn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33.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image" Target="../media/image34.png"/><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image" Target="../media/image1.png"/><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33.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444366" y="6356350"/>
            <a:ext cx="358609"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60BC5383-B22C-A746-A4AF-C32103C6BFA6}" type="slidenum">
              <a:rPr lang="en-US" smtClean="0"/>
              <a:pPr/>
              <a:t>‹#›</a:t>
            </a:fld>
            <a:endParaRPr lang="en-US" dirty="0"/>
          </a:p>
        </p:txBody>
      </p:sp>
      <p:sp>
        <p:nvSpPr>
          <p:cNvPr id="3" name="Date Placeholder 2"/>
          <p:cNvSpPr>
            <a:spLocks noGrp="1"/>
          </p:cNvSpPr>
          <p:nvPr>
            <p:ph type="dt" sz="half" idx="2"/>
          </p:nvPr>
        </p:nvSpPr>
        <p:spPr>
          <a:xfrm>
            <a:off x="865777" y="6356350"/>
            <a:ext cx="1642533"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014ADE90-EC6F-724D-92C6-B4F354F44863}" type="datetime1">
              <a:rPr lang="en-US" smtClean="0"/>
              <a:pPr/>
              <a:t>11/6/2014</a:t>
            </a:fld>
            <a:endParaRPr lang="en-US" dirty="0"/>
          </a:p>
        </p:txBody>
      </p:sp>
      <p:pic>
        <p:nvPicPr>
          <p:cNvPr id="7" name="Picture 6" descr="ieee_blue_R0G102B161-lg.png"/>
          <p:cNvPicPr>
            <a:picLocks noChangeAspect="1"/>
          </p:cNvPicPr>
          <p:nvPr userDrawn="1"/>
        </p:nvPicPr>
        <p:blipFill>
          <a:blip r:embed="rId16">
            <a:extLst>
              <a:ext uri="{28A0092B-C50C-407E-A947-70E740481C1C}">
                <a14:useLocalDpi xmlns="" xmlns:a14="http://schemas.microsoft.com/office/drawing/2010/main" val="0"/>
              </a:ext>
            </a:extLst>
          </a:blip>
          <a:stretch>
            <a:fillRect/>
          </a:stretch>
        </p:blipFill>
        <p:spPr>
          <a:xfrm>
            <a:off x="7376834" y="6225514"/>
            <a:ext cx="1393338" cy="406436"/>
          </a:xfrm>
          <a:prstGeom prst="rect">
            <a:avLst/>
          </a:prstGeom>
        </p:spPr>
      </p:pic>
      <p:sp>
        <p:nvSpPr>
          <p:cNvPr id="4" name="Rectangle 3"/>
          <p:cNvSpPr/>
          <p:nvPr userDrawn="1"/>
        </p:nvSpPr>
        <p:spPr>
          <a:xfrm rot="16200000">
            <a:off x="9737548" y="6198899"/>
            <a:ext cx="1133536" cy="184666"/>
          </a:xfrm>
          <a:prstGeom prst="rect">
            <a:avLst/>
          </a:prstGeom>
        </p:spPr>
        <p:txBody>
          <a:bodyPr wrap="square">
            <a:spAutoFit/>
          </a:bodyPr>
          <a:lstStyle/>
          <a:p>
            <a:r>
              <a:rPr lang="en-US" sz="600" kern="1200" dirty="0" smtClean="0">
                <a:solidFill>
                  <a:schemeClr val="bg1">
                    <a:lumMod val="50000"/>
                  </a:schemeClr>
                </a:solidFill>
                <a:latin typeface="+mn-lt"/>
                <a:ea typeface="+mn-ea"/>
                <a:cs typeface="+mn-cs"/>
              </a:rPr>
              <a:t>12-CRS-0106 12/12 </a:t>
            </a:r>
            <a:endParaRPr lang="en-US" sz="600" dirty="0">
              <a:solidFill>
                <a:schemeClr val="bg1">
                  <a:lumMod val="50000"/>
                </a:schemeClr>
              </a:solidFill>
            </a:endParaRPr>
          </a:p>
        </p:txBody>
      </p:sp>
    </p:spTree>
    <p:extLst>
      <p:ext uri="{BB962C8B-B14F-4D97-AF65-F5344CB8AC3E}">
        <p14:creationId xmlns="" xmlns:p14="http://schemas.microsoft.com/office/powerpoint/2010/main" val="2912340331"/>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70" r:id="rId7"/>
    <p:sldLayoutId id="2147483662" r:id="rId8"/>
    <p:sldLayoutId id="2147483658" r:id="rId9"/>
    <p:sldLayoutId id="2147483675" r:id="rId10"/>
    <p:sldLayoutId id="2147483659" r:id="rId11"/>
    <p:sldLayoutId id="2147483661" r:id="rId12"/>
    <p:sldLayoutId id="2147483672" r:id="rId13"/>
    <p:sldLayoutId id="2147483674" r:id="rId14"/>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98474" y="646654"/>
            <a:ext cx="7556313" cy="1116106"/>
          </a:xfrm>
          <a:prstGeom prst="rect">
            <a:avLst/>
          </a:prstGeom>
        </p:spPr>
        <p:txBody>
          <a:bodyPr vert="horz" lIns="91440" tIns="45720" rIns="91440" bIns="45720" rtlCol="0" anchor="t" anchorCtr="0">
            <a:noAutofit/>
          </a:bodyPr>
          <a:lstStyle/>
          <a:p>
            <a:r>
              <a:rPr lang="en-US" dirty="0" smtClean="0"/>
              <a:t>Click to edit Master title style</a:t>
            </a:r>
            <a:endParaRPr dirty="0"/>
          </a:p>
        </p:txBody>
      </p:sp>
      <p:sp>
        <p:nvSpPr>
          <p:cNvPr id="15"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2" name="Footer Placeholder 1"/>
          <p:cNvSpPr>
            <a:spLocks noGrp="1"/>
          </p:cNvSpPr>
          <p:nvPr>
            <p:ph type="ftr" sz="quarter" idx="3"/>
          </p:nvPr>
        </p:nvSpPr>
        <p:spPr>
          <a:xfrm>
            <a:off x="1300480" y="6299200"/>
            <a:ext cx="2992120" cy="205740"/>
          </a:xfrm>
          <a:prstGeom prst="rect">
            <a:avLst/>
          </a:prstGeom>
        </p:spPr>
        <p:txBody>
          <a:bodyPr vert="horz" lIns="91440" tIns="45720" rIns="91440" bIns="45720" rtlCol="0" anchor="ctr"/>
          <a:lstStyle>
            <a:lvl1pPr algn="l">
              <a:defRPr sz="750">
                <a:solidFill>
                  <a:schemeClr val="tx1">
                    <a:tint val="75000"/>
                  </a:schemeClr>
                </a:solidFill>
                <a:latin typeface="Verdana"/>
                <a:cs typeface="Verdana"/>
              </a:defRPr>
            </a:lvl1pPr>
          </a:lstStyle>
          <a:p>
            <a:pPr fontAlgn="base">
              <a:spcBef>
                <a:spcPct val="0"/>
              </a:spcBef>
              <a:spcAft>
                <a:spcPct val="0"/>
              </a:spcAft>
            </a:pPr>
            <a:endParaRPr lang="en-US" dirty="0">
              <a:solidFill>
                <a:srgbClr val="404040">
                  <a:tint val="75000"/>
                </a:srgbClr>
              </a:solidFill>
              <a:ea typeface="ＭＳ Ｐゴシック" charset="0"/>
            </a:endParaRPr>
          </a:p>
        </p:txBody>
      </p:sp>
      <p:grpSp>
        <p:nvGrpSpPr>
          <p:cNvPr id="21" name="Group 1"/>
          <p:cNvGrpSpPr>
            <a:grpSpLocks/>
          </p:cNvGrpSpPr>
          <p:nvPr userDrawn="1"/>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27" name="Group 26"/>
          <p:cNvGrpSpPr/>
          <p:nvPr userDrawn="1"/>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30" name="Group 29"/>
          <p:cNvGrpSpPr/>
          <p:nvPr userDrawn="1"/>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pic>
        <p:nvPicPr>
          <p:cNvPr id="33" name="Picture 6"/>
          <p:cNvPicPr>
            <a:picLocks noChangeAspect="1"/>
          </p:cNvPicPr>
          <p:nvPr userDrawn="1"/>
        </p:nvPicPr>
        <p:blipFill>
          <a:blip r:embed="rId9">
            <a:extLst>
              <a:ext uri="{28A0092B-C50C-407E-A947-70E740481C1C}">
                <a14:useLocalDpi xmlns="" xmlns:a14="http://schemas.microsoft.com/office/drawing/2010/main" val="0"/>
              </a:ext>
            </a:extLst>
          </a:blip>
          <a:stretch>
            <a:fillRect/>
          </a:stretch>
        </p:blipFill>
        <p:spPr bwMode="auto">
          <a:xfrm>
            <a:off x="7794267" y="6059964"/>
            <a:ext cx="1143000" cy="406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895777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1" fontAlgn="base" hangingPunct="1">
        <a:spcBef>
          <a:spcPts val="2000"/>
        </a:spcBef>
        <a:spcAft>
          <a:spcPct val="0"/>
        </a:spcAft>
        <a:buFontTx/>
        <a:buBlip>
          <a:blip r:embed="rId10"/>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11"/>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11"/>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11"/>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11"/>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pPr defTabSz="914400" eaLnBrk="0" fontAlgn="base" hangingPunct="0">
              <a:spcBef>
                <a:spcPct val="0"/>
              </a:spcBef>
              <a:spcAft>
                <a:spcPct val="0"/>
              </a:spcAft>
              <a:defRPr/>
            </a:pPr>
            <a:fld id="{2400F7EE-4A2D-4673-B07F-39C71FB92728}" type="datetime1">
              <a:rPr lang="en-US">
                <a:latin typeface="Arial" charset="0"/>
                <a:ea typeface="ＭＳ Ｐゴシック" pitchFamily="-112" charset="-128"/>
              </a:rPr>
              <a:pPr defTabSz="914400" eaLnBrk="0" fontAlgn="base" hangingPunct="0">
                <a:spcBef>
                  <a:spcPct val="0"/>
                </a:spcBef>
                <a:spcAft>
                  <a:spcPct val="0"/>
                </a:spcAft>
                <a:defRPr/>
              </a:pPr>
              <a:t>11/6/2014</a:t>
            </a:fld>
            <a:endParaRPr lang="en-US">
              <a:latin typeface="Arial" charset="0"/>
              <a:ea typeface="ＭＳ Ｐゴシック" pitchFamily="-112" charset="-128"/>
            </a:endParaRPr>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pPr defTabSz="914400" eaLnBrk="0" fontAlgn="base" hangingPunct="0">
              <a:spcBef>
                <a:spcPct val="0"/>
              </a:spcBef>
              <a:spcAft>
                <a:spcPct val="0"/>
              </a:spcAft>
              <a:defRPr/>
            </a:pPr>
            <a:fld id="{11E5E242-9B90-452C-85AB-9D3BE5DDD5B9}" type="slidenum">
              <a:rPr lang="en-US">
                <a:latin typeface="Arial" charset="0"/>
                <a:ea typeface="ＭＳ Ｐゴシック" pitchFamily="-112" charset="-128"/>
              </a:rPr>
              <a:pPr defTabSz="914400" eaLnBrk="0" fontAlgn="base" hangingPunct="0">
                <a:spcBef>
                  <a:spcPct val="0"/>
                </a:spcBef>
                <a:spcAft>
                  <a:spcPct val="0"/>
                </a:spcAft>
                <a:defRPr/>
              </a:pPr>
              <a:t>‹#›</a:t>
            </a:fld>
            <a:endParaRPr lang="en-US">
              <a:latin typeface="Arial" charset="0"/>
              <a:ea typeface="ＭＳ Ｐゴシック" pitchFamily="-112" charset="-128"/>
            </a:endParaRPr>
          </a:p>
        </p:txBody>
      </p:sp>
      <p:pic>
        <p:nvPicPr>
          <p:cNvPr id="1030" name="Picture 7" descr="IEEE_TAG_BLUE.png"/>
          <p:cNvPicPr>
            <a:picLocks noChangeAspect="1"/>
          </p:cNvPicPr>
          <p:nvPr/>
        </p:nvPicPr>
        <p:blipFill>
          <a:blip r:embed="rId20"/>
          <a:srcRect/>
          <a:stretch>
            <a:fillRect/>
          </a:stretch>
        </p:blipFill>
        <p:spPr bwMode="auto">
          <a:xfrm>
            <a:off x="8001000" y="5924550"/>
            <a:ext cx="914400" cy="512763"/>
          </a:xfrm>
          <a:prstGeom prst="rect">
            <a:avLst/>
          </a:prstGeom>
          <a:noFill/>
          <a:ln w="9525">
            <a:noFill/>
            <a:miter lim="800000"/>
            <a:headEnd/>
            <a:tailEnd/>
          </a:ln>
        </p:spPr>
      </p:pic>
    </p:spTree>
    <p:extLst>
      <p:ext uri="{BB962C8B-B14F-4D97-AF65-F5344CB8AC3E}">
        <p14:creationId xmlns="" xmlns:p14="http://schemas.microsoft.com/office/powerpoint/2010/main" val="31308220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830" r:id="rId17"/>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p:txStyles>
    <p:titleStyle>
      <a:lvl1pPr algn="l" rtl="0" fontAlgn="base">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fontAlgn="base">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fontAlgn="base">
        <a:spcBef>
          <a:spcPct val="20000"/>
        </a:spcBef>
        <a:spcAft>
          <a:spcPct val="0"/>
        </a:spcAft>
        <a:buClr>
          <a:schemeClr val="bg2"/>
        </a:buClr>
        <a:buSzPct val="80000"/>
        <a:buBlip>
          <a:blip r:embed="rId21"/>
        </a:buBlip>
        <a:defRPr sz="2800">
          <a:solidFill>
            <a:schemeClr val="tx1"/>
          </a:solidFill>
          <a:latin typeface="+mn-lt"/>
          <a:ea typeface="ＭＳ Ｐゴシック" pitchFamily="-112" charset="-128"/>
          <a:cs typeface="ＭＳ Ｐゴシック" pitchFamily="-112" charset="-128"/>
        </a:defRPr>
      </a:lvl1pPr>
      <a:lvl2pPr marL="742950" indent="-285750" algn="l" rtl="0" fontAlgn="base">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fontAlgn="base">
        <a:spcBef>
          <a:spcPct val="20000"/>
        </a:spcBef>
        <a:spcAft>
          <a:spcPct val="0"/>
        </a:spcAft>
        <a:buClr>
          <a:srgbClr val="595959"/>
        </a:buClr>
        <a:buFont typeface="Wingdings" pitchFamily="-112" charset="2"/>
        <a:buChar char="§"/>
        <a:defRPr sz="2200">
          <a:solidFill>
            <a:schemeClr val="tx1"/>
          </a:solidFill>
          <a:latin typeface="+mn-lt"/>
          <a:ea typeface="ＭＳ Ｐゴシック" pitchFamily="-112" charset="-128"/>
        </a:defRPr>
      </a:lvl3pPr>
      <a:lvl4pPr marL="1600200" indent="-228600" algn="l" rtl="0" fontAlgn="base">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fontAlgn="base">
        <a:spcBef>
          <a:spcPct val="20000"/>
        </a:spcBef>
        <a:spcAft>
          <a:spcPct val="0"/>
        </a:spcAft>
        <a:buClr>
          <a:srgbClr val="595959"/>
        </a:buClr>
        <a:buFont typeface="Wingdings" pitchFamily="-11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sldNum" sz="quarter" idx="4"/>
          </p:nvPr>
        </p:nvSpPr>
        <p:spPr bwMode="auto">
          <a:xfrm>
            <a:off x="685800" y="6580188"/>
            <a:ext cx="914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solidFill>
                  <a:schemeClr val="bg1"/>
                </a:solidFill>
                <a:latin typeface="Arial" pitchFamily="34" charset="0"/>
                <a:ea typeface="ＭＳ Ｐゴシック" pitchFamily="112" charset="-128"/>
                <a:cs typeface="+mn-cs"/>
              </a:defRPr>
            </a:lvl1pPr>
          </a:lstStyle>
          <a:p>
            <a:pPr defTabSz="914400" eaLnBrk="0" fontAlgn="base" hangingPunct="0">
              <a:spcBef>
                <a:spcPct val="0"/>
              </a:spcBef>
              <a:spcAft>
                <a:spcPct val="0"/>
              </a:spcAft>
              <a:defRPr/>
            </a:pPr>
            <a:fld id="{A9180BDC-5536-490E-9F15-BF3DAAFC39F0}" type="slidenum">
              <a:rPr lang="en-US">
                <a:solidFill>
                  <a:prstClr val="white"/>
                </a:solidFill>
              </a:rPr>
              <a:pPr defTabSz="914400" eaLnBrk="0" fontAlgn="base" hangingPunct="0">
                <a:spcBef>
                  <a:spcPct val="0"/>
                </a:spcBef>
                <a:spcAft>
                  <a:spcPct val="0"/>
                </a:spcAft>
                <a:defRPr/>
              </a:pPr>
              <a:t>‹#›</a:t>
            </a:fld>
            <a:endParaRPr lang="en-US" sz="1400" dirty="0">
              <a:solidFill>
                <a:prstClr val="white"/>
              </a:solidFill>
            </a:endParaRPr>
          </a:p>
        </p:txBody>
      </p:sp>
      <p:pic>
        <p:nvPicPr>
          <p:cNvPr id="3077" name="Picture 8" descr="mac_darkblue"/>
          <p:cNvPicPr>
            <a:picLocks noChangeAspect="1" noChangeArrowheads="1"/>
          </p:cNvPicPr>
          <p:nvPr/>
        </p:nvPicPr>
        <p:blipFill>
          <a:blip r:embed="rId20" cstate="print"/>
          <a:srcRect/>
          <a:stretch>
            <a:fillRect/>
          </a:stretch>
        </p:blipFill>
        <p:spPr bwMode="auto">
          <a:xfrm>
            <a:off x="7696200" y="6161088"/>
            <a:ext cx="1077913" cy="307975"/>
          </a:xfrm>
          <a:prstGeom prst="rect">
            <a:avLst/>
          </a:prstGeom>
          <a:noFill/>
          <a:ln w="9525">
            <a:noFill/>
            <a:miter lim="800000"/>
            <a:headEnd/>
            <a:tailEnd/>
          </a:ln>
        </p:spPr>
      </p:pic>
    </p:spTree>
    <p:extLst>
      <p:ext uri="{BB962C8B-B14F-4D97-AF65-F5344CB8AC3E}">
        <p14:creationId xmlns="" xmlns:p14="http://schemas.microsoft.com/office/powerpoint/2010/main" val="26649532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831" r:id="rId16"/>
    <p:sldLayoutId id="2147483832" r:id="rId17"/>
  </p:sldLayoutIdLst>
  <p:txStyles>
    <p:titleStyle>
      <a:lvl1pPr algn="l" rtl="0" eaLnBrk="0" fontAlgn="base" hangingPunct="0">
        <a:spcBef>
          <a:spcPct val="0"/>
        </a:spcBef>
        <a:spcAft>
          <a:spcPct val="0"/>
        </a:spcAft>
        <a:defRPr sz="3600" b="1">
          <a:solidFill>
            <a:schemeClr val="tx2"/>
          </a:solidFill>
          <a:latin typeface="+mj-lt"/>
          <a:ea typeface="+mj-ea"/>
          <a:cs typeface="ＭＳ Ｐゴシック"/>
        </a:defRPr>
      </a:lvl1pPr>
      <a:lvl2pPr algn="l" rtl="0" eaLnBrk="0" fontAlgn="base" hangingPunct="0">
        <a:spcBef>
          <a:spcPct val="0"/>
        </a:spcBef>
        <a:spcAft>
          <a:spcPct val="0"/>
        </a:spcAft>
        <a:defRPr sz="3600" b="1">
          <a:solidFill>
            <a:schemeClr val="tx2"/>
          </a:solidFill>
          <a:latin typeface="Arial" pitchFamily="34" charset="0"/>
          <a:ea typeface="ＭＳ Ｐゴシック" pitchFamily="112" charset="-128"/>
          <a:cs typeface="ＭＳ Ｐゴシック"/>
        </a:defRPr>
      </a:lvl2pPr>
      <a:lvl3pPr algn="l" rtl="0" eaLnBrk="0" fontAlgn="base" hangingPunct="0">
        <a:spcBef>
          <a:spcPct val="0"/>
        </a:spcBef>
        <a:spcAft>
          <a:spcPct val="0"/>
        </a:spcAft>
        <a:defRPr sz="3600" b="1">
          <a:solidFill>
            <a:schemeClr val="tx2"/>
          </a:solidFill>
          <a:latin typeface="Arial" pitchFamily="34" charset="0"/>
          <a:ea typeface="ＭＳ Ｐゴシック" pitchFamily="112" charset="-128"/>
          <a:cs typeface="ＭＳ Ｐゴシック"/>
        </a:defRPr>
      </a:lvl3pPr>
      <a:lvl4pPr algn="l" rtl="0" eaLnBrk="0" fontAlgn="base" hangingPunct="0">
        <a:spcBef>
          <a:spcPct val="0"/>
        </a:spcBef>
        <a:spcAft>
          <a:spcPct val="0"/>
        </a:spcAft>
        <a:defRPr sz="3600" b="1">
          <a:solidFill>
            <a:schemeClr val="tx2"/>
          </a:solidFill>
          <a:latin typeface="Arial" pitchFamily="34" charset="0"/>
          <a:ea typeface="ＭＳ Ｐゴシック" pitchFamily="112" charset="-128"/>
          <a:cs typeface="ＭＳ Ｐゴシック"/>
        </a:defRPr>
      </a:lvl4pPr>
      <a:lvl5pPr algn="l" rtl="0" eaLnBrk="0" fontAlgn="base" hangingPunct="0">
        <a:spcBef>
          <a:spcPct val="0"/>
        </a:spcBef>
        <a:spcAft>
          <a:spcPct val="0"/>
        </a:spcAft>
        <a:defRPr sz="3600" b="1">
          <a:solidFill>
            <a:schemeClr val="tx2"/>
          </a:solidFill>
          <a:latin typeface="Arial" pitchFamily="34" charset="0"/>
          <a:ea typeface="ＭＳ Ｐゴシック" pitchFamily="112" charset="-128"/>
          <a:cs typeface="ＭＳ Ｐゴシック"/>
        </a:defRPr>
      </a:lvl5pPr>
      <a:lvl6pPr marL="457200" algn="l" rtl="0" fontAlgn="base">
        <a:spcBef>
          <a:spcPct val="0"/>
        </a:spcBef>
        <a:spcAft>
          <a:spcPct val="0"/>
        </a:spcAft>
        <a:defRPr sz="3600" b="1">
          <a:solidFill>
            <a:schemeClr val="tx2"/>
          </a:solidFill>
          <a:latin typeface="Arial" pitchFamily="34" charset="0"/>
          <a:ea typeface="ＭＳ Ｐゴシック" pitchFamily="112" charset="-128"/>
        </a:defRPr>
      </a:lvl6pPr>
      <a:lvl7pPr marL="914400" algn="l" rtl="0" fontAlgn="base">
        <a:spcBef>
          <a:spcPct val="0"/>
        </a:spcBef>
        <a:spcAft>
          <a:spcPct val="0"/>
        </a:spcAft>
        <a:defRPr sz="3600" b="1">
          <a:solidFill>
            <a:schemeClr val="tx2"/>
          </a:solidFill>
          <a:latin typeface="Arial" pitchFamily="34" charset="0"/>
          <a:ea typeface="ＭＳ Ｐゴシック" pitchFamily="112" charset="-128"/>
        </a:defRPr>
      </a:lvl7pPr>
      <a:lvl8pPr marL="1371600" algn="l" rtl="0" fontAlgn="base">
        <a:spcBef>
          <a:spcPct val="0"/>
        </a:spcBef>
        <a:spcAft>
          <a:spcPct val="0"/>
        </a:spcAft>
        <a:defRPr sz="3600" b="1">
          <a:solidFill>
            <a:schemeClr val="tx2"/>
          </a:solidFill>
          <a:latin typeface="Arial" pitchFamily="34" charset="0"/>
          <a:ea typeface="ＭＳ Ｐゴシック" pitchFamily="112" charset="-128"/>
        </a:defRPr>
      </a:lvl8pPr>
      <a:lvl9pPr marL="1828800" algn="l" rtl="0" fontAlgn="base">
        <a:spcBef>
          <a:spcPct val="0"/>
        </a:spcBef>
        <a:spcAft>
          <a:spcPct val="0"/>
        </a:spcAft>
        <a:defRPr sz="3600" b="1">
          <a:solidFill>
            <a:schemeClr val="tx2"/>
          </a:solidFill>
          <a:latin typeface="Arial" pitchFamily="34" charset="0"/>
          <a:ea typeface="ＭＳ Ｐゴシック" pitchFamily="112" charset="-128"/>
        </a:defRPr>
      </a:lvl9pPr>
    </p:titleStyle>
    <p:bodyStyle>
      <a:lvl1pPr marL="342900" indent="-342900" algn="l" rtl="0" eaLnBrk="0" fontAlgn="base" hangingPunct="0">
        <a:lnSpc>
          <a:spcPct val="110000"/>
        </a:lnSpc>
        <a:spcBef>
          <a:spcPct val="20000"/>
        </a:spcBef>
        <a:spcAft>
          <a:spcPct val="0"/>
        </a:spcAft>
        <a:buClr>
          <a:schemeClr val="bg2"/>
        </a:buClr>
        <a:buSzPct val="80000"/>
        <a:buFont typeface="Wingdings" pitchFamily="2" charset="2"/>
        <a:buBlip>
          <a:blip r:embed="rId21"/>
        </a:buBlip>
        <a:defRPr sz="2800">
          <a:solidFill>
            <a:schemeClr val="tx1"/>
          </a:solidFill>
          <a:latin typeface="+mn-lt"/>
          <a:ea typeface="+mn-ea"/>
          <a:cs typeface="ＭＳ Ｐゴシック"/>
        </a:defRPr>
      </a:lvl1pPr>
      <a:lvl2pPr marL="742950" indent="-285750" algn="l" rtl="0" eaLnBrk="0" fontAlgn="base" hangingPunct="0">
        <a:lnSpc>
          <a:spcPct val="110000"/>
        </a:lnSpc>
        <a:spcBef>
          <a:spcPct val="20000"/>
        </a:spcBef>
        <a:spcAft>
          <a:spcPct val="0"/>
        </a:spcAft>
        <a:buClr>
          <a:schemeClr val="bg2"/>
        </a:buClr>
        <a:buChar char="–"/>
        <a:defRPr sz="2600">
          <a:solidFill>
            <a:schemeClr val="tx1"/>
          </a:solidFill>
          <a:latin typeface="+mn-lt"/>
          <a:ea typeface="+mn-ea"/>
          <a:cs typeface="ＭＳ Ｐゴシック"/>
        </a:defRPr>
      </a:lvl2pPr>
      <a:lvl3pPr marL="1143000" indent="-228600" algn="l" rtl="0" eaLnBrk="0" fontAlgn="base" hangingPunct="0">
        <a:lnSpc>
          <a:spcPct val="110000"/>
        </a:lnSpc>
        <a:spcBef>
          <a:spcPct val="20000"/>
        </a:spcBef>
        <a:spcAft>
          <a:spcPct val="0"/>
        </a:spcAft>
        <a:buClr>
          <a:schemeClr val="bg2"/>
        </a:buClr>
        <a:buFont typeface="Wingdings" pitchFamily="2" charset="2"/>
        <a:buChar char="§"/>
        <a:defRPr sz="2200">
          <a:solidFill>
            <a:schemeClr val="tx1"/>
          </a:solidFill>
          <a:latin typeface="+mn-lt"/>
          <a:ea typeface="+mn-ea"/>
          <a:cs typeface="ＭＳ Ｐゴシック"/>
        </a:defRPr>
      </a:lvl3pPr>
      <a:lvl4pPr marL="1600200" indent="-228600" algn="l" rtl="0" eaLnBrk="0" fontAlgn="base" hangingPunct="0">
        <a:lnSpc>
          <a:spcPct val="110000"/>
        </a:lnSpc>
        <a:spcBef>
          <a:spcPct val="20000"/>
        </a:spcBef>
        <a:spcAft>
          <a:spcPct val="0"/>
        </a:spcAft>
        <a:buClr>
          <a:schemeClr val="bg2"/>
        </a:buClr>
        <a:buChar char="–"/>
        <a:defRPr sz="2000">
          <a:solidFill>
            <a:schemeClr val="tx1"/>
          </a:solidFill>
          <a:latin typeface="+mn-lt"/>
          <a:ea typeface="+mn-ea"/>
          <a:cs typeface="ＭＳ Ｐゴシック"/>
        </a:defRPr>
      </a:lvl4pPr>
      <a:lvl5pPr marL="2057400" indent="-228600" algn="l" rtl="0" eaLnBrk="0" fontAlgn="base" hangingPunct="0">
        <a:lnSpc>
          <a:spcPct val="110000"/>
        </a:lnSpc>
        <a:spcBef>
          <a:spcPct val="20000"/>
        </a:spcBef>
        <a:spcAft>
          <a:spcPct val="0"/>
        </a:spcAft>
        <a:buClr>
          <a:schemeClr val="bg2"/>
        </a:buClr>
        <a:buFont typeface="Wingdings" pitchFamily="2" charset="2"/>
        <a:buChar char="§"/>
        <a:defRPr>
          <a:solidFill>
            <a:schemeClr val="tx1"/>
          </a:solidFill>
          <a:latin typeface="+mn-lt"/>
          <a:ea typeface="+mn-ea"/>
          <a:cs typeface="ＭＳ Ｐゴシック"/>
        </a:defRPr>
      </a:lvl5pPr>
      <a:lvl6pPr marL="2514600" indent="-228600" algn="l" rtl="0" fontAlgn="base">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6pPr>
      <a:lvl7pPr marL="2971800" indent="-228600" algn="l" rtl="0" fontAlgn="base">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7pPr>
      <a:lvl8pPr marL="3429000" indent="-228600" algn="l" rtl="0" fontAlgn="base">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8pPr>
      <a:lvl9pPr marL="3886200" indent="-228600" algn="l" rtl="0" fontAlgn="base">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60BC5383-B22C-A746-A4AF-C32103C6BFA6}" type="slidenum">
              <a:rPr lang="en-US">
                <a:solidFill>
                  <a:prstClr val="black">
                    <a:tint val="75000"/>
                  </a:prstClr>
                </a:solidFill>
              </a:rPr>
              <a:pPr/>
              <a:t>‹#›</a:t>
            </a:fld>
            <a:endParaRPr lang="en-US" dirty="0">
              <a:solidFill>
                <a:prstClr val="black">
                  <a:tint val="75000"/>
                </a:prstClr>
              </a:solidFill>
            </a:endParaRPr>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EAE95F89-96EF-A548-84A3-934B2C601EDF}" type="datetime1">
              <a:rPr lang="en-US">
                <a:solidFill>
                  <a:prstClr val="black">
                    <a:tint val="75000"/>
                  </a:prstClr>
                </a:solidFill>
              </a:rPr>
              <a:pPr/>
              <a:t>11/6/2014</a:t>
            </a:fld>
            <a:endParaRPr lang="en-US" dirty="0">
              <a:solidFill>
                <a:prstClr val="black">
                  <a:tint val="75000"/>
                </a:prstClr>
              </a:solidFill>
            </a:endParaRPr>
          </a:p>
        </p:txBody>
      </p:sp>
      <p:pic>
        <p:nvPicPr>
          <p:cNvPr id="1029" name="Picture 6" descr="ieee_blue_R0G102B161-lg.png"/>
          <p:cNvPicPr>
            <a:picLocks noChangeAspect="1"/>
          </p:cNvPicPr>
          <p:nvPr/>
        </p:nvPicPr>
        <p:blipFill>
          <a:blip r:embed="rId20">
            <a:extLst>
              <a:ext uri="{28A0092B-C50C-407E-A947-70E740481C1C}">
                <a14:useLocalDpi xmlns="" xmlns:a14="http://schemas.microsoft.com/office/drawing/2010/main" val="0"/>
              </a:ext>
            </a:extLst>
          </a:blip>
          <a:srcRect/>
          <a:stretch>
            <a:fillRect/>
          </a:stretch>
        </p:blipFill>
        <p:spPr bwMode="auto">
          <a:xfrm>
            <a:off x="7377113" y="6226175"/>
            <a:ext cx="1393825"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a:t>
            </a:r>
            <a:r>
              <a:rPr lang="en-US" sz="600" dirty="0" smtClean="0">
                <a:solidFill>
                  <a:srgbClr val="7F7F7F"/>
                </a:solidFill>
              </a:rPr>
              <a:t>8 </a:t>
            </a:r>
            <a:r>
              <a:rPr lang="en-US" sz="600" dirty="0">
                <a:solidFill>
                  <a:srgbClr val="7F7F7F"/>
                </a:solidFill>
              </a:rPr>
              <a:t>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6118385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829" r:id="rId17"/>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1"/>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60BC5383-B22C-A746-A4AF-C32103C6BFA6}" type="slidenum">
              <a:rPr lang="en-US">
                <a:solidFill>
                  <a:prstClr val="black">
                    <a:tint val="75000"/>
                  </a:prstClr>
                </a:solidFill>
              </a:rPr>
              <a:pPr/>
              <a:t>‹#›</a:t>
            </a:fld>
            <a:endParaRPr lang="en-US" dirty="0">
              <a:solidFill>
                <a:prstClr val="black">
                  <a:tint val="75000"/>
                </a:prstClr>
              </a:solidFill>
            </a:endParaRPr>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EAE95F89-96EF-A548-84A3-934B2C601EDF}" type="datetime1">
              <a:rPr lang="en-US">
                <a:solidFill>
                  <a:prstClr val="black">
                    <a:tint val="75000"/>
                  </a:prstClr>
                </a:solidFill>
              </a:rPr>
              <a:pPr/>
              <a:t>11/6/2014</a:t>
            </a:fld>
            <a:endParaRPr lang="en-US" dirty="0">
              <a:solidFill>
                <a:prstClr val="black">
                  <a:tint val="75000"/>
                </a:prstClr>
              </a:solidFill>
            </a:endParaRPr>
          </a:p>
        </p:txBody>
      </p:sp>
      <p:pic>
        <p:nvPicPr>
          <p:cNvPr id="1029" name="Picture 6" descr="ieee_blue_R0G102B161-lg.png"/>
          <p:cNvPicPr>
            <a:picLocks noChangeAspect="1"/>
          </p:cNvPicPr>
          <p:nvPr/>
        </p:nvPicPr>
        <p:blipFill>
          <a:blip r:embed="rId24">
            <a:extLst>
              <a:ext uri="{28A0092B-C50C-407E-A947-70E740481C1C}">
                <a14:useLocalDpi xmlns="" xmlns:a14="http://schemas.microsoft.com/office/drawing/2010/main" val="0"/>
              </a:ext>
            </a:extLst>
          </a:blip>
          <a:srcRect/>
          <a:stretch>
            <a:fillRect/>
          </a:stretch>
        </p:blipFill>
        <p:spPr bwMode="auto">
          <a:xfrm>
            <a:off x="7377113" y="6226175"/>
            <a:ext cx="1393825"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a:t>
            </a:r>
            <a:r>
              <a:rPr lang="en-US" sz="600" dirty="0" smtClean="0">
                <a:solidFill>
                  <a:srgbClr val="7F7F7F"/>
                </a:solidFill>
              </a:rPr>
              <a:t>8 </a:t>
            </a:r>
            <a:r>
              <a:rPr lang="en-US" sz="600" dirty="0">
                <a:solidFill>
                  <a:srgbClr val="7F7F7F"/>
                </a:solidFill>
              </a:rPr>
              <a:t>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7752913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28" r:id="rId17"/>
    <p:sldLayoutId id="2147483833" r:id="rId18"/>
    <p:sldLayoutId id="2147483834" r:id="rId19"/>
    <p:sldLayoutId id="2147483835" r:id="rId20"/>
    <p:sldLayoutId id="2147483836" r:id="rId2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5"/>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ieee.org/conferences" TargetMode="Externa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ieee.org/conferences" TargetMode="External"/><Relationship Id="rId1" Type="http://schemas.openxmlformats.org/officeDocument/2006/relationships/slideLayout" Target="../slideLayouts/slideLayout39.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hyperlink" Target="http://www.ieee.org/publications_standards/publications/authors/authors_journals.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prof-editing.com/ieee/index.php" TargetMode="External"/><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hyperlink" Target="http://refassist.ieee.org/action/showAuthorLogin" TargetMode="External"/><Relationship Id="rId2" Type="http://schemas.openxmlformats.org/officeDocument/2006/relationships/image" Target="../media/image80.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8.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912" y="2912172"/>
            <a:ext cx="7909316" cy="765053"/>
          </a:xfrm>
        </p:spPr>
        <p:txBody>
          <a:bodyPr/>
          <a:lstStyle/>
          <a:p>
            <a:r>
              <a:rPr lang="en-US" dirty="0" smtClean="0"/>
              <a:t/>
            </a:r>
            <a:br>
              <a:rPr lang="en-US" dirty="0" smtClean="0"/>
            </a:br>
            <a:r>
              <a:rPr lang="en-US" dirty="0" smtClean="0"/>
              <a:t/>
            </a:r>
            <a:br>
              <a:rPr lang="en-US" dirty="0" smtClean="0"/>
            </a:br>
            <a:r>
              <a:rPr lang="ru-RU" dirty="0" smtClean="0"/>
              <a:t>Использование электронных научных ресурсов </a:t>
            </a:r>
            <a:r>
              <a:rPr lang="en-US" dirty="0" smtClean="0"/>
              <a:t>IEEE</a:t>
            </a:r>
            <a:r>
              <a:rPr lang="ru-RU" dirty="0" smtClean="0"/>
              <a:t> в научном и учебном процессах </a:t>
            </a:r>
            <a:r>
              <a:rPr lang="ru-RU" smtClean="0"/>
              <a:t>современного  </a:t>
            </a:r>
            <a:r>
              <a:rPr lang="ru-RU" smtClean="0"/>
              <a:t>университета</a:t>
            </a:r>
            <a:endParaRPr lang="en-US" dirty="0"/>
          </a:p>
        </p:txBody>
      </p:sp>
      <p:sp>
        <p:nvSpPr>
          <p:cNvPr id="4" name="Text Placeholder 3"/>
          <p:cNvSpPr>
            <a:spLocks noGrp="1"/>
          </p:cNvSpPr>
          <p:nvPr>
            <p:ph type="body" sz="quarter" idx="13"/>
          </p:nvPr>
        </p:nvSpPr>
        <p:spPr>
          <a:xfrm>
            <a:off x="442206" y="5437892"/>
            <a:ext cx="8604140" cy="378005"/>
          </a:xfrm>
        </p:spPr>
        <p:txBody>
          <a:bodyPr/>
          <a:lstStyle/>
          <a:p>
            <a:r>
              <a:rPr lang="ru-RU" dirty="0" smtClean="0"/>
              <a:t>Андрей Соколов</a:t>
            </a:r>
            <a:r>
              <a:rPr lang="en-US" dirty="0" smtClean="0"/>
              <a:t>, </a:t>
            </a:r>
            <a:r>
              <a:rPr lang="ru-RU" dirty="0" smtClean="0"/>
              <a:t>представитель </a:t>
            </a:r>
            <a:r>
              <a:rPr lang="en-US" dirty="0" smtClean="0"/>
              <a:t>EBSCO </a:t>
            </a:r>
            <a:r>
              <a:rPr lang="ru-RU" dirty="0" smtClean="0"/>
              <a:t>по России</a:t>
            </a:r>
            <a:r>
              <a:rPr lang="ru-RU" smtClean="0"/>
              <a:t>, Беларуси, </a:t>
            </a:r>
            <a:r>
              <a:rPr lang="ru-RU" dirty="0" smtClean="0"/>
              <a:t>Молдове</a:t>
            </a:r>
            <a:endParaRPr lang="en-US" dirty="0"/>
          </a:p>
        </p:txBody>
      </p:sp>
      <p:sp>
        <p:nvSpPr>
          <p:cNvPr id="5" name="Date Placeholder 4"/>
          <p:cNvSpPr>
            <a:spLocks noGrp="1"/>
          </p:cNvSpPr>
          <p:nvPr>
            <p:ph type="dt" sz="half" idx="14"/>
          </p:nvPr>
        </p:nvSpPr>
        <p:spPr/>
        <p:txBody>
          <a:bodyPr/>
          <a:lstStyle/>
          <a:p>
            <a:fld id="{94B4938F-C4AA-4841-9EF1-647F18415BBC}" type="datetime1">
              <a:rPr lang="en-US" smtClean="0"/>
              <a:pPr/>
              <a:t>11/6/2014</a:t>
            </a:fld>
            <a:endParaRPr lang="en-US" dirty="0"/>
          </a:p>
        </p:txBody>
      </p:sp>
      <p:sp>
        <p:nvSpPr>
          <p:cNvPr id="6" name="Slide Number Placeholder 5"/>
          <p:cNvSpPr>
            <a:spLocks noGrp="1"/>
          </p:cNvSpPr>
          <p:nvPr>
            <p:ph type="sldNum" sz="quarter" idx="15"/>
          </p:nvPr>
        </p:nvSpPr>
        <p:spPr/>
        <p:txBody>
          <a:bodyPr/>
          <a:lstStyle/>
          <a:p>
            <a:fld id="{60BC5383-B22C-A746-A4AF-C32103C6BFA6}" type="slidenum">
              <a:rPr lang="en-US" smtClean="0"/>
              <a:pPr/>
              <a:t>1</a:t>
            </a:fld>
            <a:endParaRPr lang="en-US" dirty="0"/>
          </a:p>
        </p:txBody>
      </p:sp>
    </p:spTree>
    <p:extLst>
      <p:ext uri="{BB962C8B-B14F-4D97-AF65-F5344CB8AC3E}">
        <p14:creationId xmlns="" xmlns:p14="http://schemas.microsoft.com/office/powerpoint/2010/main" val="27839608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ChangeArrowheads="1"/>
          </p:cNvSpPr>
          <p:nvPr/>
        </p:nvSpPr>
        <p:spPr bwMode="auto">
          <a:xfrm>
            <a:off x="586854" y="189665"/>
            <a:ext cx="8404746" cy="1138773"/>
          </a:xfrm>
          <a:prstGeom prst="rect">
            <a:avLst/>
          </a:prstGeom>
          <a:noFill/>
          <a:ln w="9525">
            <a:noFill/>
            <a:miter lim="800000"/>
            <a:headEnd/>
            <a:tailEnd/>
          </a:ln>
        </p:spPr>
        <p:txBody>
          <a:bodyPr wrap="square">
            <a:spAutoFit/>
          </a:bodyPr>
          <a:lstStyle/>
          <a:p>
            <a:pPr>
              <a:defRPr/>
            </a:pPr>
            <a:r>
              <a:rPr lang="ru-RU" sz="3400" b="1" dirty="0" smtClean="0">
                <a:solidFill>
                  <a:schemeClr val="bg1"/>
                </a:solidFill>
                <a:latin typeface="+mj-lt"/>
                <a:ea typeface="+mj-ea"/>
              </a:rPr>
              <a:t>Примеры российских авторов</a:t>
            </a:r>
            <a:r>
              <a:rPr lang="en-US" sz="3400" b="1" dirty="0" smtClean="0">
                <a:solidFill>
                  <a:schemeClr val="bg1"/>
                </a:solidFill>
                <a:latin typeface="+mj-lt"/>
                <a:ea typeface="+mj-ea"/>
              </a:rPr>
              <a:t>:  1</a:t>
            </a:r>
            <a:r>
              <a:rPr lang="en-US" sz="3400" b="1" dirty="0" smtClean="0">
                <a:solidFill>
                  <a:schemeClr val="bg1"/>
                </a:solidFill>
                <a:ea typeface="+mj-ea"/>
              </a:rPr>
              <a:t>9,659</a:t>
            </a:r>
            <a:r>
              <a:rPr lang="ru-RU" sz="3400" b="1" dirty="0" smtClean="0">
                <a:solidFill>
                  <a:schemeClr val="bg1"/>
                </a:solidFill>
                <a:ea typeface="+mj-ea"/>
              </a:rPr>
              <a:t> статей</a:t>
            </a:r>
            <a:endParaRPr lang="en-US" sz="3400" dirty="0">
              <a:solidFill>
                <a:schemeClr val="bg1"/>
              </a:solidFill>
            </a:endParaRPr>
          </a:p>
        </p:txBody>
      </p:sp>
      <p:sp>
        <p:nvSpPr>
          <p:cNvPr id="19459" name="Rectangle 9"/>
          <p:cNvSpPr>
            <a:spLocks noChangeArrowheads="1"/>
          </p:cNvSpPr>
          <p:nvPr/>
        </p:nvSpPr>
        <p:spPr bwMode="auto">
          <a:xfrm>
            <a:off x="5257800" y="1828801"/>
            <a:ext cx="3733800" cy="646331"/>
          </a:xfrm>
          <a:prstGeom prst="rect">
            <a:avLst/>
          </a:prstGeom>
          <a:noFill/>
          <a:ln w="9525">
            <a:noFill/>
            <a:miter lim="800000"/>
            <a:headEnd/>
            <a:tailEnd/>
          </a:ln>
        </p:spPr>
        <p:txBody>
          <a:bodyPr wrap="square">
            <a:spAutoFit/>
          </a:bodyPr>
          <a:lstStyle/>
          <a:p>
            <a:r>
              <a:rPr lang="ru-RU" dirty="0" smtClean="0"/>
              <a:t>Поиск результатов в </a:t>
            </a:r>
            <a:r>
              <a:rPr lang="en-US" dirty="0" smtClean="0"/>
              <a:t>IEEE </a:t>
            </a:r>
            <a:r>
              <a:rPr lang="en-US" i="1" dirty="0" err="1"/>
              <a:t>Xplore</a:t>
            </a:r>
            <a:r>
              <a:rPr lang="en-US" dirty="0"/>
              <a:t> </a:t>
            </a:r>
            <a:r>
              <a:rPr lang="ru-RU" dirty="0" smtClean="0"/>
              <a:t>по </a:t>
            </a:r>
            <a:r>
              <a:rPr lang="ru-RU" dirty="0" err="1" smtClean="0"/>
              <a:t>аффилиации</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4001295380"/>
              </p:ext>
            </p:extLst>
          </p:nvPr>
        </p:nvGraphicFramePr>
        <p:xfrm>
          <a:off x="304800" y="1642370"/>
          <a:ext cx="4702206" cy="4414518"/>
        </p:xfrm>
        <a:graphic>
          <a:graphicData uri="http://schemas.openxmlformats.org/drawingml/2006/table">
            <a:tbl>
              <a:tblPr firstRow="1" bandRow="1"/>
              <a:tblGrid>
                <a:gridCol w="1752600"/>
                <a:gridCol w="1397000"/>
                <a:gridCol w="1552606"/>
              </a:tblGrid>
              <a:tr h="391073">
                <a:tc>
                  <a:txBody>
                    <a:bodyPr/>
                    <a:lstStyle/>
                    <a:p>
                      <a:pPr algn="ctr" fontAlgn="ctr"/>
                      <a:r>
                        <a:rPr lang="en-US" sz="1400" b="1" i="0" u="none" strike="noStrike" dirty="0" smtClean="0">
                          <a:solidFill>
                            <a:schemeClr val="bg1"/>
                          </a:solidFill>
                          <a:latin typeface="Calibri"/>
                        </a:rPr>
                        <a:t>Institution</a:t>
                      </a:r>
                      <a:endParaRPr lang="en-US" sz="1400" b="1" i="0" u="none" strike="noStrike" dirty="0">
                        <a:solidFill>
                          <a:schemeClr val="bg1"/>
                        </a:solidFill>
                        <a:latin typeface="Calibri"/>
                      </a:endParaRPr>
                    </a:p>
                  </a:txBody>
                  <a:tcPr marL="7815" marR="7815" marT="7815" marB="0" anchor="ctr">
                    <a:lnL>
                      <a:noFill/>
                    </a:lnL>
                    <a:lnR w="6350" cap="flat" cmpd="sng" algn="ctr">
                      <a:noFill/>
                      <a:prstDash val="solid"/>
                      <a:round/>
                      <a:headEnd type="none" w="med" len="med"/>
                      <a:tailEnd type="none" w="med" len="med"/>
                    </a:lnR>
                    <a:lnT w="6350" cap="flat" cmpd="sng" algn="ctr">
                      <a:solidFill>
                        <a:srgbClr val="FAC09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7222"/>
                    </a:solidFill>
                  </a:tcPr>
                </a:tc>
                <a:tc>
                  <a:txBody>
                    <a:bodyPr/>
                    <a:lstStyle/>
                    <a:p>
                      <a:pPr algn="ctr" fontAlgn="ctr"/>
                      <a:r>
                        <a:rPr lang="en-US" sz="1400" b="1" i="0" u="none" strike="noStrike" dirty="0">
                          <a:solidFill>
                            <a:schemeClr val="bg1"/>
                          </a:solidFill>
                          <a:latin typeface="Calibri"/>
                        </a:rPr>
                        <a:t>Sample List of Authors</a:t>
                      </a:r>
                    </a:p>
                  </a:txBody>
                  <a:tcPr marL="7815" marR="7815" marT="7815" marB="0" anchor="ctr">
                    <a:lnL>
                      <a:noFill/>
                    </a:lnL>
                    <a:lnR w="6350" cap="flat" cmpd="sng" algn="ctr">
                      <a:noFill/>
                      <a:prstDash val="solid"/>
                      <a:round/>
                      <a:headEnd type="none" w="med" len="med"/>
                      <a:tailEnd type="none" w="med" len="med"/>
                    </a:lnR>
                    <a:lnT w="6350" cap="flat" cmpd="sng" algn="ctr">
                      <a:solidFill>
                        <a:srgbClr val="FAC09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7222"/>
                    </a:solidFill>
                  </a:tcPr>
                </a:tc>
                <a:tc>
                  <a:txBody>
                    <a:bodyPr/>
                    <a:lstStyle/>
                    <a:p>
                      <a:pPr algn="ctr" fontAlgn="ctr"/>
                      <a:r>
                        <a:rPr lang="en-US" sz="1400" b="1" i="0" u="none" strike="noStrike" dirty="0">
                          <a:solidFill>
                            <a:schemeClr val="bg1"/>
                          </a:solidFill>
                          <a:latin typeface="Calibri"/>
                        </a:rPr>
                        <a:t># of Articles in </a:t>
                      </a:r>
                      <a:r>
                        <a:rPr lang="en-US" sz="1400" b="1" i="1" u="none" strike="noStrike" dirty="0" err="1">
                          <a:solidFill>
                            <a:schemeClr val="bg1"/>
                          </a:solidFill>
                          <a:latin typeface="Calibri"/>
                        </a:rPr>
                        <a:t>Xplore</a:t>
                      </a:r>
                      <a:endParaRPr lang="en-US" sz="1400" b="1" i="1" u="none" strike="noStrike" dirty="0">
                        <a:solidFill>
                          <a:schemeClr val="bg1"/>
                        </a:solidFill>
                        <a:latin typeface="Calibri"/>
                      </a:endParaRPr>
                    </a:p>
                  </a:txBody>
                  <a:tcPr marL="7815" marR="7815" marT="7815" marB="0" anchor="ctr">
                    <a:lnL>
                      <a:noFill/>
                    </a:lnL>
                    <a:lnR w="6350" cap="flat" cmpd="sng" algn="ctr">
                      <a:solidFill>
                        <a:srgbClr val="FAC090"/>
                      </a:solidFill>
                      <a:prstDash val="solid"/>
                      <a:round/>
                      <a:headEnd type="none" w="med" len="med"/>
                      <a:tailEnd type="none" w="med" len="med"/>
                    </a:lnR>
                    <a:lnT w="6350" cap="flat" cmpd="sng" algn="ctr">
                      <a:solidFill>
                        <a:srgbClr val="FAC09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37222"/>
                    </a:solidFill>
                  </a:tcPr>
                </a:tc>
              </a:tr>
              <a:tr h="281745">
                <a:tc>
                  <a:txBody>
                    <a:bodyPr/>
                    <a:lstStyle/>
                    <a:p>
                      <a:pPr algn="ctr" fontAlgn="b"/>
                      <a:r>
                        <a:rPr lang="en-US" sz="1100" b="0" i="0" u="none" strike="noStrike" dirty="0" smtClean="0">
                          <a:solidFill>
                            <a:srgbClr val="000000"/>
                          </a:solidFill>
                          <a:effectLst/>
                          <a:latin typeface="Calibri"/>
                        </a:rPr>
                        <a:t>Russian </a:t>
                      </a:r>
                      <a:r>
                        <a:rPr lang="en-US" sz="1100" b="0" i="0" u="none" strike="noStrike" dirty="0">
                          <a:solidFill>
                            <a:srgbClr val="000000"/>
                          </a:solidFill>
                          <a:effectLst/>
                          <a:latin typeface="Calibri"/>
                        </a:rPr>
                        <a:t>Academy of Sciences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a:solidFill>
                            <a:srgbClr val="000000"/>
                          </a:solidFill>
                          <a:effectLst/>
                          <a:latin typeface="Calibri"/>
                        </a:rPr>
                        <a:t>Dianov, Evgueni M.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dirty="0">
                          <a:solidFill>
                            <a:srgbClr val="000000"/>
                          </a:solidFill>
                          <a:effectLst/>
                          <a:latin typeface="Calibri"/>
                        </a:rPr>
                        <a:t>96</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r>
              <a:tr h="304800">
                <a:tc>
                  <a:txBody>
                    <a:bodyPr/>
                    <a:lstStyle/>
                    <a:p>
                      <a:pPr algn="ctr" fontAlgn="b"/>
                      <a:r>
                        <a:rPr lang="en-US" sz="1100" b="0" i="0" u="none" strike="noStrike">
                          <a:solidFill>
                            <a:srgbClr val="000000"/>
                          </a:solidFill>
                          <a:effectLst/>
                          <a:latin typeface="Calibri"/>
                        </a:rPr>
                        <a:t>Institute of High Current Electronics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Oks, Efim M.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a:solidFill>
                            <a:srgbClr val="000000"/>
                          </a:solidFill>
                          <a:effectLst/>
                          <a:latin typeface="Calibri"/>
                        </a:rPr>
                        <a:t>83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340995">
                <a:tc>
                  <a:txBody>
                    <a:bodyPr/>
                    <a:lstStyle/>
                    <a:p>
                      <a:pPr algn="ctr" fontAlgn="b"/>
                      <a:r>
                        <a:rPr lang="en-US" sz="1100" b="0" i="0" u="none" strike="noStrike">
                          <a:solidFill>
                            <a:srgbClr val="000000"/>
                          </a:solidFill>
                          <a:effectLst/>
                          <a:latin typeface="Calibri"/>
                        </a:rPr>
                        <a:t>Institute of Electrophysics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Mesyats, Gennadii A.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a:solidFill>
                            <a:srgbClr val="000000"/>
                          </a:solidFill>
                          <a:effectLst/>
                          <a:latin typeface="Calibri"/>
                        </a:rPr>
                        <a:t>75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r>
              <a:tr h="250906">
                <a:tc>
                  <a:txBody>
                    <a:bodyPr/>
                    <a:lstStyle/>
                    <a:p>
                      <a:pPr algn="ctr" fontAlgn="b"/>
                      <a:r>
                        <a:rPr lang="en-US" sz="1100" b="0" i="0" u="none" strike="noStrike" dirty="0">
                          <a:solidFill>
                            <a:srgbClr val="000000"/>
                          </a:solidFill>
                          <a:effectLst/>
                          <a:latin typeface="Calibri"/>
                        </a:rPr>
                        <a:t>Biysk Technological Institute</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Khmelev, VladimirN N.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a:solidFill>
                            <a:srgbClr val="000000"/>
                          </a:solidFill>
                          <a:effectLst/>
                          <a:latin typeface="Calibri"/>
                        </a:rPr>
                        <a:t>69</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209909">
                <a:tc>
                  <a:txBody>
                    <a:bodyPr/>
                    <a:lstStyle/>
                    <a:p>
                      <a:pPr algn="ctr" fontAlgn="b"/>
                      <a:r>
                        <a:rPr lang="en-US" sz="1100" b="0" i="0" u="none" strike="noStrike" dirty="0">
                          <a:solidFill>
                            <a:srgbClr val="000000"/>
                          </a:solidFill>
                          <a:effectLst/>
                          <a:latin typeface="Calibri"/>
                        </a:rPr>
                        <a:t>St. Petersburg </a:t>
                      </a:r>
                      <a:r>
                        <a:rPr lang="en-US" sz="1100" b="0" i="0" u="none" strike="noStrike" dirty="0" err="1">
                          <a:solidFill>
                            <a:srgbClr val="000000"/>
                          </a:solidFill>
                          <a:effectLst/>
                          <a:latin typeface="Calibri"/>
                        </a:rPr>
                        <a:t>Electrotechnical</a:t>
                      </a:r>
                      <a:r>
                        <a:rPr lang="en-US" sz="1100" b="0" i="0" u="none" strike="noStrike" dirty="0">
                          <a:solidFill>
                            <a:srgbClr val="000000"/>
                          </a:solidFill>
                          <a:effectLst/>
                          <a:latin typeface="Calibri"/>
                        </a:rPr>
                        <a:t> University</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Vendik, Irina B.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a:solidFill>
                            <a:srgbClr val="000000"/>
                          </a:solidFill>
                          <a:effectLst/>
                          <a:latin typeface="Calibri"/>
                        </a:rPr>
                        <a:t>65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r>
              <a:tr h="244832">
                <a:tc>
                  <a:txBody>
                    <a:bodyPr/>
                    <a:lstStyle/>
                    <a:p>
                      <a:pPr algn="ctr" fontAlgn="b"/>
                      <a:r>
                        <a:rPr lang="en-US" sz="1100" b="0" i="0" u="none" strike="noStrike">
                          <a:solidFill>
                            <a:srgbClr val="000000"/>
                          </a:solidFill>
                          <a:effectLst/>
                          <a:latin typeface="Calibri"/>
                        </a:rPr>
                        <a:t>Institute of Rare Metals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Polyakov, Alexander Y.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a:solidFill>
                            <a:srgbClr val="000000"/>
                          </a:solidFill>
                          <a:effectLst/>
                          <a:latin typeface="Calibri"/>
                        </a:rPr>
                        <a:t>65</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209909">
                <a:tc>
                  <a:txBody>
                    <a:bodyPr/>
                    <a:lstStyle/>
                    <a:p>
                      <a:pPr algn="ctr" fontAlgn="b"/>
                      <a:r>
                        <a:rPr lang="en-US" sz="1100" b="0" i="0" u="none" strike="noStrike">
                          <a:solidFill>
                            <a:srgbClr val="000000"/>
                          </a:solidFill>
                          <a:effectLst/>
                          <a:latin typeface="Calibri"/>
                        </a:rPr>
                        <a:t>Institute of Rare Metals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Smirnov, Nickolai B.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a:solidFill>
                            <a:srgbClr val="000000"/>
                          </a:solidFill>
                          <a:effectLst/>
                          <a:latin typeface="Calibri"/>
                        </a:rPr>
                        <a:t>64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r>
              <a:tr h="209909">
                <a:tc>
                  <a:txBody>
                    <a:bodyPr/>
                    <a:lstStyle/>
                    <a:p>
                      <a:pPr algn="ctr" fontAlgn="b"/>
                      <a:r>
                        <a:rPr lang="en-US" sz="1100" b="0" i="0" u="none" strike="noStrike" dirty="0">
                          <a:solidFill>
                            <a:srgbClr val="000000"/>
                          </a:solidFill>
                          <a:effectLst/>
                          <a:latin typeface="Calibri"/>
                        </a:rPr>
                        <a:t>Institute of Rare Metals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Govorkov, Anatolij V.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a:solidFill>
                            <a:srgbClr val="000000"/>
                          </a:solidFill>
                          <a:effectLst/>
                          <a:latin typeface="Calibri"/>
                        </a:rPr>
                        <a:t>62</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290193">
                <a:tc>
                  <a:txBody>
                    <a:bodyPr/>
                    <a:lstStyle/>
                    <a:p>
                      <a:pPr algn="ctr" fontAlgn="b"/>
                      <a:r>
                        <a:rPr lang="en-US" sz="1100" b="0" i="0" u="none" strike="noStrike">
                          <a:solidFill>
                            <a:srgbClr val="000000"/>
                          </a:solidFill>
                          <a:effectLst/>
                          <a:latin typeface="Calibri"/>
                        </a:rPr>
                        <a:t>Russian Academy of Sciences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Sergeev, Aleksander S.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a:solidFill>
                            <a:srgbClr val="000000"/>
                          </a:solidFill>
                          <a:effectLst/>
                          <a:latin typeface="Calibri"/>
                        </a:rPr>
                        <a:t>54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r>
              <a:tr h="385084">
                <a:tc>
                  <a:txBody>
                    <a:bodyPr/>
                    <a:lstStyle/>
                    <a:p>
                      <a:pPr algn="ctr" fontAlgn="b"/>
                      <a:r>
                        <a:rPr lang="en-US" sz="1100" b="0" i="0" u="none" strike="noStrike">
                          <a:solidFill>
                            <a:srgbClr val="000000"/>
                          </a:solidFill>
                          <a:effectLst/>
                          <a:latin typeface="Calibri"/>
                        </a:rPr>
                        <a:t>All-Russian Scientific Research Institute</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Selemir, Victor D.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a:solidFill>
                            <a:srgbClr val="000000"/>
                          </a:solidFill>
                          <a:effectLst/>
                          <a:latin typeface="Calibri"/>
                        </a:rPr>
                        <a:t>53</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209909">
                <a:tc>
                  <a:txBody>
                    <a:bodyPr/>
                    <a:lstStyle/>
                    <a:p>
                      <a:pPr algn="ctr" fontAlgn="b"/>
                      <a:r>
                        <a:rPr lang="en-US" sz="1100" b="0" i="0" u="none" strike="noStrike">
                          <a:solidFill>
                            <a:srgbClr val="000000"/>
                          </a:solidFill>
                          <a:effectLst/>
                          <a:latin typeface="Calibri"/>
                        </a:rPr>
                        <a:t>Institute of High Current Electronics</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endParaRPr lang="en-US" sz="1100" b="0" i="0" u="none" strike="noStrike">
                        <a:solidFill>
                          <a:srgbClr val="000000"/>
                        </a:solidFill>
                        <a:effectLst/>
                        <a:latin typeface="Calibri"/>
                      </a:endParaRPr>
                    </a:p>
                    <a:p>
                      <a:pPr algn="ctr" fontAlgn="b"/>
                      <a:r>
                        <a:rPr lang="en-US" sz="1100" b="0" i="0" u="none" strike="noStrike">
                          <a:solidFill>
                            <a:srgbClr val="000000"/>
                          </a:solidFill>
                          <a:effectLst/>
                          <a:latin typeface="Calibri"/>
                        </a:rPr>
                        <a:t>Batrakov, Alexander V. </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r>
                        <a:rPr lang="en-US" sz="1100" b="0" i="0" u="none" strike="noStrike">
                          <a:solidFill>
                            <a:srgbClr val="000000"/>
                          </a:solidFill>
                          <a:effectLst/>
                          <a:latin typeface="Calibri"/>
                        </a:rPr>
                        <a:t>47</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r>
              <a:tr h="209909">
                <a:tc>
                  <a:txBody>
                    <a:bodyPr/>
                    <a:lstStyle/>
                    <a:p>
                      <a:pPr algn="ctr" fontAlgn="b"/>
                      <a:r>
                        <a:rPr lang="en-US" sz="1100" b="0" i="0" u="none" strike="noStrike">
                          <a:solidFill>
                            <a:srgbClr val="000000"/>
                          </a:solidFill>
                          <a:effectLst/>
                          <a:latin typeface="Calibri"/>
                        </a:rPr>
                        <a:t>Biysk Technological Institute</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a:solidFill>
                            <a:srgbClr val="000000"/>
                          </a:solidFill>
                          <a:effectLst/>
                          <a:latin typeface="Calibri"/>
                        </a:rPr>
                        <a:t>Barsukov, Roman V.</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0" i="0" u="none" strike="noStrike" dirty="0">
                          <a:solidFill>
                            <a:srgbClr val="000000"/>
                          </a:solidFill>
                          <a:effectLst/>
                          <a:latin typeface="Calibri"/>
                        </a:rPr>
                        <a:t>44</a:t>
                      </a: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bl>
          </a:graphicData>
        </a:graphic>
      </p:graphicFrame>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30097" y="2633661"/>
            <a:ext cx="3837703" cy="871539"/>
          </a:xfrm>
          <a:prstGeom prst="rect">
            <a:avLst/>
          </a:prstGeom>
        </p:spPr>
      </p:pic>
    </p:spTree>
    <p:extLst>
      <p:ext uri="{BB962C8B-B14F-4D97-AF65-F5344CB8AC3E}">
        <p14:creationId xmlns="" xmlns:p14="http://schemas.microsoft.com/office/powerpoint/2010/main" val="142824076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bwMode="black">
          <a:xfrm>
            <a:off x="407149" y="1932025"/>
            <a:ext cx="6391088" cy="4367175"/>
          </a:xfrm>
        </p:spPr>
        <p:txBody>
          <a:bodyPr>
            <a:normAutofit fontScale="25000" lnSpcReduction="20000"/>
          </a:bodyPr>
          <a:lstStyle/>
          <a:p>
            <a:pPr marL="114300" indent="0" eaLnBrk="1" hangingPunct="1">
              <a:lnSpc>
                <a:spcPts val="1700"/>
              </a:lnSpc>
              <a:spcBef>
                <a:spcPts val="500"/>
              </a:spcBef>
              <a:spcAft>
                <a:spcPts val="2000"/>
              </a:spcAft>
              <a:buNone/>
            </a:pPr>
            <a:r>
              <a:rPr lang="en-US" altLang="en-US" sz="5600" b="1" dirty="0" smtClean="0">
                <a:solidFill>
                  <a:srgbClr val="0081C6"/>
                </a:solidFill>
              </a:rPr>
              <a:t>IEEE </a:t>
            </a:r>
            <a:r>
              <a:rPr lang="ru-RU" altLang="en-US" sz="5600" b="1" dirty="0" smtClean="0">
                <a:solidFill>
                  <a:srgbClr val="0081C6"/>
                </a:solidFill>
              </a:rPr>
              <a:t> журналы</a:t>
            </a:r>
            <a:r>
              <a:rPr lang="en-US" altLang="en-US" sz="5600" dirty="0" smtClean="0">
                <a:solidFill>
                  <a:srgbClr val="737373"/>
                </a:solidFill>
              </a:rPr>
              <a:t>—</a:t>
            </a:r>
            <a:r>
              <a:rPr lang="ru-RU" altLang="en-US" sz="5600" dirty="0" smtClean="0">
                <a:solidFill>
                  <a:schemeClr val="tx1">
                    <a:lumMod val="75000"/>
                  </a:schemeClr>
                </a:solidFill>
              </a:rPr>
              <a:t> высоко</a:t>
            </a:r>
            <a:r>
              <a:rPr lang="en-US" altLang="en-US" sz="5600" dirty="0" smtClean="0">
                <a:solidFill>
                  <a:schemeClr val="tx1">
                    <a:lumMod val="75000"/>
                  </a:schemeClr>
                </a:solidFill>
              </a:rPr>
              <a:t> </a:t>
            </a:r>
            <a:r>
              <a:rPr lang="ru-RU" altLang="en-US" sz="5600" dirty="0" smtClean="0">
                <a:solidFill>
                  <a:schemeClr val="tx1">
                    <a:lumMod val="75000"/>
                  </a:schemeClr>
                </a:solidFill>
              </a:rPr>
              <a:t>цитируемые в  обл. техники, электроники </a:t>
            </a:r>
            <a:r>
              <a:rPr lang="en-US" altLang="en-US" sz="5600" dirty="0" smtClean="0">
                <a:solidFill>
                  <a:schemeClr val="tx1">
                    <a:lumMod val="75000"/>
                  </a:schemeClr>
                </a:solidFill>
              </a:rPr>
              <a:t> 166 </a:t>
            </a:r>
            <a:r>
              <a:rPr lang="ru-RU" altLang="en-US" sz="5600" dirty="0" smtClean="0">
                <a:solidFill>
                  <a:schemeClr val="tx1">
                    <a:lumMod val="75000"/>
                  </a:schemeClr>
                </a:solidFill>
              </a:rPr>
              <a:t>названий</a:t>
            </a:r>
            <a:r>
              <a:rPr lang="en-US" altLang="en-US" sz="5600" dirty="0" smtClean="0">
                <a:solidFill>
                  <a:schemeClr val="tx1">
                    <a:lumMod val="75000"/>
                  </a:schemeClr>
                </a:solidFill>
              </a:rPr>
              <a:t>. </a:t>
            </a:r>
          </a:p>
          <a:p>
            <a:pPr marL="114300" indent="0" eaLnBrk="1" hangingPunct="1">
              <a:lnSpc>
                <a:spcPts val="1700"/>
              </a:lnSpc>
              <a:spcBef>
                <a:spcPts val="500"/>
              </a:spcBef>
              <a:spcAft>
                <a:spcPts val="2000"/>
              </a:spcAft>
              <a:buNone/>
            </a:pPr>
            <a:r>
              <a:rPr lang="en-US" altLang="en-US" sz="5600" b="1" dirty="0" smtClean="0">
                <a:solidFill>
                  <a:srgbClr val="0066A1"/>
                </a:solidFill>
              </a:rPr>
              <a:t>IEEE Conference Proceedings</a:t>
            </a:r>
            <a:r>
              <a:rPr lang="en-US" altLang="en-US" sz="5600" dirty="0" smtClean="0">
                <a:solidFill>
                  <a:srgbClr val="737373"/>
                </a:solidFill>
              </a:rPr>
              <a:t>—</a:t>
            </a:r>
            <a:r>
              <a:rPr lang="ru-RU" altLang="en-US" sz="5600" dirty="0" smtClean="0">
                <a:solidFill>
                  <a:srgbClr val="737373"/>
                </a:solidFill>
              </a:rPr>
              <a:t> </a:t>
            </a:r>
            <a:r>
              <a:rPr lang="ru-RU" altLang="en-US" sz="5600" dirty="0" smtClean="0">
                <a:solidFill>
                  <a:schemeClr val="tx1">
                    <a:lumMod val="75000"/>
                  </a:schemeClr>
                </a:solidFill>
              </a:rPr>
              <a:t>Новейшие материалы представлены в</a:t>
            </a:r>
            <a:r>
              <a:rPr lang="en-US" altLang="en-US" sz="5600" dirty="0" smtClean="0">
                <a:solidFill>
                  <a:schemeClr val="tx1">
                    <a:lumMod val="75000"/>
                  </a:schemeClr>
                </a:solidFill>
              </a:rPr>
              <a:t> </a:t>
            </a:r>
            <a:r>
              <a:rPr lang="ru-RU" altLang="en-US" sz="5600" dirty="0" smtClean="0">
                <a:solidFill>
                  <a:schemeClr val="tx1">
                    <a:lumMod val="75000"/>
                  </a:schemeClr>
                </a:solidFill>
              </a:rPr>
              <a:t>трудах конференций </a:t>
            </a:r>
            <a:r>
              <a:rPr lang="en-US" altLang="en-US" sz="5600" dirty="0" smtClean="0">
                <a:solidFill>
                  <a:schemeClr val="tx1">
                    <a:lumMod val="75000"/>
                  </a:schemeClr>
                </a:solidFill>
              </a:rPr>
              <a:t> IEEE. </a:t>
            </a:r>
          </a:p>
          <a:p>
            <a:pPr marL="114300" indent="0" eaLnBrk="1" hangingPunct="1">
              <a:lnSpc>
                <a:spcPts val="1700"/>
              </a:lnSpc>
              <a:spcBef>
                <a:spcPts val="500"/>
              </a:spcBef>
              <a:spcAft>
                <a:spcPts val="2000"/>
              </a:spcAft>
              <a:buNone/>
            </a:pPr>
            <a:r>
              <a:rPr lang="en-US" altLang="en-US" sz="5600" b="1" dirty="0" smtClean="0">
                <a:solidFill>
                  <a:srgbClr val="0081C6"/>
                </a:solidFill>
              </a:rPr>
              <a:t>IEEE Standards</a:t>
            </a:r>
            <a:r>
              <a:rPr lang="en-US" altLang="en-US" sz="5600" dirty="0" smtClean="0">
                <a:solidFill>
                  <a:srgbClr val="737373"/>
                </a:solidFill>
              </a:rPr>
              <a:t>—</a:t>
            </a:r>
            <a:r>
              <a:rPr lang="ru-RU" altLang="en-US" sz="5600" dirty="0" smtClean="0">
                <a:solidFill>
                  <a:srgbClr val="737373"/>
                </a:solidFill>
              </a:rPr>
              <a:t> </a:t>
            </a:r>
            <a:r>
              <a:rPr lang="ru-RU" altLang="en-US" sz="5600" dirty="0" smtClean="0">
                <a:solidFill>
                  <a:schemeClr val="tx1">
                    <a:lumMod val="75000"/>
                  </a:schemeClr>
                </a:solidFill>
              </a:rPr>
              <a:t>Стандарты качества для продукции и технологий используются во всем мире.</a:t>
            </a:r>
            <a:r>
              <a:rPr lang="en-US" altLang="en-US" sz="5600" dirty="0" smtClean="0">
                <a:solidFill>
                  <a:schemeClr val="tx1">
                    <a:lumMod val="75000"/>
                  </a:schemeClr>
                </a:solidFill>
              </a:rPr>
              <a:t> </a:t>
            </a:r>
          </a:p>
          <a:p>
            <a:pPr marL="114300" indent="0">
              <a:lnSpc>
                <a:spcPts val="1700"/>
              </a:lnSpc>
              <a:spcBef>
                <a:spcPts val="500"/>
              </a:spcBef>
              <a:spcAft>
                <a:spcPts val="2000"/>
              </a:spcAft>
              <a:buNone/>
            </a:pPr>
            <a:r>
              <a:rPr lang="en-US" altLang="en-US" sz="5600" b="1" dirty="0">
                <a:solidFill>
                  <a:srgbClr val="0066A1"/>
                </a:solidFill>
              </a:rPr>
              <a:t>IEEE Educational </a:t>
            </a:r>
            <a:r>
              <a:rPr lang="en-US" altLang="en-US" sz="5600" b="1" dirty="0" smtClean="0">
                <a:solidFill>
                  <a:srgbClr val="0066A1"/>
                </a:solidFill>
              </a:rPr>
              <a:t>Courses</a:t>
            </a:r>
            <a:r>
              <a:rPr lang="en-US" altLang="en-US" sz="5600" dirty="0" smtClean="0">
                <a:solidFill>
                  <a:srgbClr val="737373"/>
                </a:solidFill>
              </a:rPr>
              <a:t>—</a:t>
            </a:r>
            <a:r>
              <a:rPr lang="ru-RU" altLang="en-US" sz="5600" dirty="0" smtClean="0">
                <a:solidFill>
                  <a:srgbClr val="737373"/>
                </a:solidFill>
              </a:rPr>
              <a:t> </a:t>
            </a:r>
            <a:r>
              <a:rPr lang="ru-RU" altLang="en-US" sz="5600" dirty="0">
                <a:solidFill>
                  <a:schemeClr val="tx1">
                    <a:lumMod val="75000"/>
                  </a:schemeClr>
                </a:solidFill>
              </a:rPr>
              <a:t>Б</a:t>
            </a:r>
            <a:r>
              <a:rPr lang="ru-RU" altLang="en-US" sz="5600" dirty="0" smtClean="0">
                <a:solidFill>
                  <a:schemeClr val="tx1">
                    <a:lumMod val="75000"/>
                  </a:schemeClr>
                </a:solidFill>
              </a:rPr>
              <a:t>олее </a:t>
            </a:r>
            <a:r>
              <a:rPr lang="en-US" altLang="en-US" sz="5600" dirty="0" smtClean="0">
                <a:solidFill>
                  <a:schemeClr val="tx1">
                    <a:lumMod val="75000"/>
                  </a:schemeClr>
                </a:solidFill>
              </a:rPr>
              <a:t>300 IEEE </a:t>
            </a:r>
            <a:r>
              <a:rPr lang="ru-RU" altLang="en-US" sz="5600" dirty="0" smtClean="0">
                <a:solidFill>
                  <a:schemeClr val="tx1">
                    <a:lumMod val="75000"/>
                  </a:schemeClr>
                </a:solidFill>
              </a:rPr>
              <a:t>образовательных курсов, вкл. </a:t>
            </a:r>
            <a:r>
              <a:rPr lang="en-US" altLang="en-US" sz="5600" dirty="0" smtClean="0">
                <a:solidFill>
                  <a:schemeClr val="tx1">
                    <a:lumMod val="75000"/>
                  </a:schemeClr>
                </a:solidFill>
              </a:rPr>
              <a:t>IEEE English for Engineering.</a:t>
            </a:r>
          </a:p>
          <a:p>
            <a:pPr marL="114300" indent="0">
              <a:lnSpc>
                <a:spcPts val="1700"/>
              </a:lnSpc>
              <a:spcBef>
                <a:spcPts val="500"/>
              </a:spcBef>
              <a:spcAft>
                <a:spcPts val="2000"/>
              </a:spcAft>
              <a:buNone/>
            </a:pPr>
            <a:r>
              <a:rPr lang="en-US" altLang="en-US" sz="5600" b="1" dirty="0" smtClean="0">
                <a:solidFill>
                  <a:srgbClr val="0081C6"/>
                </a:solidFill>
              </a:rPr>
              <a:t>eBooks Collections</a:t>
            </a:r>
            <a:r>
              <a:rPr lang="en-US" altLang="en-US" sz="5600" dirty="0" smtClean="0"/>
              <a:t>— </a:t>
            </a:r>
            <a:r>
              <a:rPr lang="ru-RU" altLang="en-US" sz="5600" dirty="0" smtClean="0"/>
              <a:t>2 книжных коллекции</a:t>
            </a:r>
            <a:r>
              <a:rPr lang="en-US" altLang="en-US" sz="5600" dirty="0" smtClean="0">
                <a:solidFill>
                  <a:schemeClr val="tx1">
                    <a:lumMod val="75000"/>
                  </a:schemeClr>
                </a:solidFill>
              </a:rPr>
              <a:t> </a:t>
            </a:r>
            <a:r>
              <a:rPr lang="en-US" altLang="en-US" sz="5600" dirty="0">
                <a:solidFill>
                  <a:schemeClr val="tx1">
                    <a:lumMod val="75000"/>
                  </a:schemeClr>
                </a:solidFill>
              </a:rPr>
              <a:t>IEEE-Wiley eBooks Library &amp; MIT Press eBooks Library</a:t>
            </a:r>
          </a:p>
          <a:p>
            <a:pPr marL="0" indent="0" eaLnBrk="1" hangingPunct="1">
              <a:lnSpc>
                <a:spcPts val="1800"/>
              </a:lnSpc>
              <a:spcBef>
                <a:spcPts val="500"/>
              </a:spcBef>
              <a:spcAft>
                <a:spcPts val="2000"/>
              </a:spcAft>
              <a:buNone/>
            </a:pPr>
            <a:endParaRPr lang="en-US" altLang="en-US" sz="1600" dirty="0" smtClean="0"/>
          </a:p>
          <a:p>
            <a:pPr marL="0" indent="0" eaLnBrk="1" hangingPunct="1">
              <a:lnSpc>
                <a:spcPts val="1800"/>
              </a:lnSpc>
              <a:spcBef>
                <a:spcPts val="500"/>
              </a:spcBef>
              <a:spcAft>
                <a:spcPts val="2000"/>
              </a:spcAft>
              <a:buNone/>
            </a:pPr>
            <a:endParaRPr lang="en-US" altLang="en-US" sz="1600" dirty="0" smtClean="0"/>
          </a:p>
        </p:txBody>
      </p:sp>
      <p:sp>
        <p:nvSpPr>
          <p:cNvPr id="22531" name="Rectangle 3"/>
          <p:cNvSpPr>
            <a:spLocks noGrp="1" noChangeArrowheads="1"/>
          </p:cNvSpPr>
          <p:nvPr>
            <p:ph type="title"/>
          </p:nvPr>
        </p:nvSpPr>
        <p:spPr bwMode="black">
          <a:xfrm>
            <a:off x="195310" y="-239696"/>
            <a:ext cx="8886546" cy="1958430"/>
          </a:xfrm>
        </p:spPr>
        <p:txBody>
          <a:bodyPr/>
          <a:lstStyle/>
          <a:p>
            <a:pPr eaLnBrk="1" hangingPunct="1"/>
            <a:r>
              <a:rPr lang="ru-RU" altLang="en-US" sz="2400" dirty="0" smtClean="0"/>
              <a:t>Мировые лидеры доверяют публикациям </a:t>
            </a:r>
            <a:r>
              <a:rPr lang="en-US" altLang="en-US" sz="2400" dirty="0" smtClean="0"/>
              <a:t>IEEE</a:t>
            </a:r>
          </a:p>
        </p:txBody>
      </p:sp>
      <p:sp>
        <p:nvSpPr>
          <p:cNvPr id="4" name="Rounded Rectangle 3"/>
          <p:cNvSpPr/>
          <p:nvPr/>
        </p:nvSpPr>
        <p:spPr>
          <a:xfrm>
            <a:off x="7146787" y="2008123"/>
            <a:ext cx="1569112" cy="548640"/>
          </a:xfrm>
          <a:prstGeom prst="roundRect">
            <a:avLst/>
          </a:prstGeom>
          <a:ln w="12700">
            <a:solidFill>
              <a:schemeClr val="bg1">
                <a:lumMod val="50000"/>
              </a:schemeClr>
            </a:solidFill>
            <a:prstDash val="sysDot"/>
          </a:ln>
        </p:spPr>
        <p:style>
          <a:lnRef idx="1">
            <a:schemeClr val="accent3"/>
          </a:lnRef>
          <a:fillRef idx="3">
            <a:schemeClr val="accent3"/>
          </a:fillRef>
          <a:effectRef idx="2">
            <a:schemeClr val="accent3"/>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Eight New </a:t>
            </a:r>
            <a:br>
              <a:rPr lang="en-US" sz="1300" b="1" dirty="0" smtClean="0">
                <a:solidFill>
                  <a:schemeClr val="bg1"/>
                </a:solidFill>
                <a:latin typeface="Verdana"/>
                <a:cs typeface="Verdana"/>
              </a:rPr>
            </a:br>
            <a:r>
              <a:rPr lang="en-US" sz="1300" b="1" dirty="0" smtClean="0">
                <a:solidFill>
                  <a:schemeClr val="bg1"/>
                </a:solidFill>
                <a:latin typeface="Verdana"/>
                <a:cs typeface="Verdana"/>
              </a:rPr>
              <a:t>in 2014</a:t>
            </a:r>
            <a:endParaRPr lang="en-US" sz="1300" b="1" dirty="0">
              <a:solidFill>
                <a:schemeClr val="bg1"/>
              </a:solidFill>
              <a:latin typeface="Verdana"/>
              <a:cs typeface="Verdana"/>
            </a:endParaRPr>
          </a:p>
        </p:txBody>
      </p:sp>
      <p:sp>
        <p:nvSpPr>
          <p:cNvPr id="5" name="Rounded Rectangle 4"/>
          <p:cNvSpPr/>
          <p:nvPr/>
        </p:nvSpPr>
        <p:spPr>
          <a:xfrm>
            <a:off x="7146787" y="2780331"/>
            <a:ext cx="1569112" cy="548640"/>
          </a:xfrm>
          <a:prstGeom prst="roundRect">
            <a:avLst/>
          </a:prstGeom>
          <a:solidFill>
            <a:srgbClr val="0066A1"/>
          </a:solidFill>
          <a:ln w="127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Now 1,250+ Annual titles!</a:t>
            </a:r>
            <a:endParaRPr lang="en-US" sz="1300" b="1" dirty="0">
              <a:solidFill>
                <a:schemeClr val="bg1"/>
              </a:solidFill>
              <a:latin typeface="Verdana"/>
              <a:cs typeface="Verdana"/>
            </a:endParaRPr>
          </a:p>
        </p:txBody>
      </p:sp>
      <p:sp>
        <p:nvSpPr>
          <p:cNvPr id="6" name="Rounded Rectangle 5"/>
          <p:cNvSpPr/>
          <p:nvPr/>
        </p:nvSpPr>
        <p:spPr>
          <a:xfrm>
            <a:off x="7146787" y="3599308"/>
            <a:ext cx="1569112" cy="548640"/>
          </a:xfrm>
          <a:prstGeom prst="roundRect">
            <a:avLst/>
          </a:prstGeom>
          <a:ln w="12700">
            <a:solidFill>
              <a:schemeClr val="bg1">
                <a:lumMod val="50000"/>
              </a:schemeClr>
            </a:solidFill>
            <a:prstDash val="sysDot"/>
          </a:ln>
        </p:spPr>
        <p:style>
          <a:lnRef idx="1">
            <a:schemeClr val="accent3"/>
          </a:lnRef>
          <a:fillRef idx="3">
            <a:schemeClr val="accent3"/>
          </a:fillRef>
          <a:effectRef idx="2">
            <a:schemeClr val="accent3"/>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Smart Grid, NESC®, 802</a:t>
            </a:r>
            <a:endParaRPr lang="en-US" sz="1300" b="1" dirty="0">
              <a:solidFill>
                <a:schemeClr val="bg1"/>
              </a:solidFill>
              <a:latin typeface="Verdana"/>
              <a:cs typeface="Verdana"/>
            </a:endParaRPr>
          </a:p>
        </p:txBody>
      </p:sp>
      <p:sp>
        <p:nvSpPr>
          <p:cNvPr id="7" name="Rounded Rectangle 6"/>
          <p:cNvSpPr/>
          <p:nvPr/>
        </p:nvSpPr>
        <p:spPr>
          <a:xfrm>
            <a:off x="7146787" y="4413586"/>
            <a:ext cx="1569112" cy="548640"/>
          </a:xfrm>
          <a:prstGeom prst="roundRect">
            <a:avLst/>
          </a:prstGeom>
          <a:solidFill>
            <a:srgbClr val="0066A1"/>
          </a:solidFill>
          <a:ln w="127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More Courses, New Series</a:t>
            </a:r>
            <a:endParaRPr lang="en-US" sz="1300" b="1" dirty="0">
              <a:solidFill>
                <a:schemeClr val="bg1"/>
              </a:solidFill>
              <a:latin typeface="Verdana"/>
              <a:cs typeface="Verdana"/>
            </a:endParaRPr>
          </a:p>
        </p:txBody>
      </p:sp>
      <p:sp>
        <p:nvSpPr>
          <p:cNvPr id="8" name="Rounded Rectangle 7"/>
          <p:cNvSpPr/>
          <p:nvPr/>
        </p:nvSpPr>
        <p:spPr>
          <a:xfrm>
            <a:off x="7146787" y="5157315"/>
            <a:ext cx="1569112" cy="548640"/>
          </a:xfrm>
          <a:prstGeom prst="roundRect">
            <a:avLst/>
          </a:prstGeom>
          <a:ln w="12700">
            <a:solidFill>
              <a:schemeClr val="bg1">
                <a:lumMod val="50000"/>
              </a:schemeClr>
            </a:solidFill>
            <a:prstDash val="sysDot"/>
          </a:ln>
        </p:spPr>
        <p:style>
          <a:lnRef idx="1">
            <a:schemeClr val="accent3"/>
          </a:lnRef>
          <a:fillRef idx="3">
            <a:schemeClr val="accent3"/>
          </a:fillRef>
          <a:effectRef idx="2">
            <a:schemeClr val="accent3"/>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IEEE-Wiley and MIT Press</a:t>
            </a:r>
            <a:endParaRPr lang="en-US" sz="1300" b="1" dirty="0">
              <a:solidFill>
                <a:schemeClr val="bg1"/>
              </a:solidFill>
              <a:latin typeface="Verdana"/>
              <a:cs typeface="Verdana"/>
            </a:endParaRPr>
          </a:p>
        </p:txBody>
      </p:sp>
      <p:cxnSp>
        <p:nvCxnSpPr>
          <p:cNvPr id="9" name="Straight Connector 8"/>
          <p:cNvCxnSpPr/>
          <p:nvPr/>
        </p:nvCxnSpPr>
        <p:spPr>
          <a:xfrm>
            <a:off x="579429" y="2574890"/>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79429" y="3340624"/>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4500" y="4147948"/>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4500" y="4763069"/>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79429" y="5983264"/>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5" name="Footer Placeholder 14"/>
          <p:cNvSpPr>
            <a:spLocks noGrp="1"/>
          </p:cNvSpPr>
          <p:nvPr>
            <p:ph type="ftr" sz="quarter" idx="10"/>
          </p:nvPr>
        </p:nvSpPr>
        <p:spPr/>
        <p:txBody>
          <a:bodyPr/>
          <a:lstStyle/>
          <a:p>
            <a:endParaRPr lang="en-US" dirty="0"/>
          </a:p>
        </p:txBody>
      </p:sp>
    </p:spTree>
    <p:extLst>
      <p:ext uri="{BB962C8B-B14F-4D97-AF65-F5344CB8AC3E}">
        <p14:creationId xmlns="" xmlns:p14="http://schemas.microsoft.com/office/powerpoint/2010/main" val="5261251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ingle Corner Rectangle 13"/>
          <p:cNvSpPr/>
          <p:nvPr/>
        </p:nvSpPr>
        <p:spPr>
          <a:xfrm>
            <a:off x="495300" y="1697211"/>
            <a:ext cx="2501900" cy="499889"/>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Rectangle 2"/>
          <p:cNvSpPr/>
          <p:nvPr/>
        </p:nvSpPr>
        <p:spPr>
          <a:xfrm>
            <a:off x="495300" y="2197100"/>
            <a:ext cx="8191500" cy="289560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558" name="Rectangle 3"/>
          <p:cNvSpPr>
            <a:spLocks noGrp="1" noChangeArrowheads="1"/>
          </p:cNvSpPr>
          <p:nvPr>
            <p:ph type="body" idx="1"/>
          </p:nvPr>
        </p:nvSpPr>
        <p:spPr bwMode="black">
          <a:xfrm>
            <a:off x="749300" y="2333625"/>
            <a:ext cx="8572500" cy="2670175"/>
          </a:xfrm>
        </p:spPr>
        <p:txBody>
          <a:bodyPr lIns="0" tIns="0" rIns="0" bIns="0">
            <a:normAutofit fontScale="85000" lnSpcReduction="10000"/>
          </a:bodyPr>
          <a:lstStyle/>
          <a:p>
            <a:pPr marL="0" indent="0" eaLnBrk="1" hangingPunct="1">
              <a:lnSpc>
                <a:spcPts val="3400"/>
              </a:lnSpc>
              <a:spcBef>
                <a:spcPct val="0"/>
              </a:spcBef>
              <a:buFontTx/>
              <a:buNone/>
            </a:pPr>
            <a:r>
              <a:rPr lang="en-US" altLang="en-US" sz="1700" b="1" dirty="0" smtClean="0">
                <a:solidFill>
                  <a:srgbClr val="0066A1"/>
                </a:solidFill>
                <a:latin typeface="Verdana" pitchFamily="34" charset="0"/>
                <a:ea typeface="ＭＳ Ｐゴシック"/>
                <a:cs typeface="ＭＳ Ｐゴシック"/>
              </a:rPr>
              <a:t>18 </a:t>
            </a:r>
            <a:r>
              <a:rPr lang="ru-RU" altLang="en-US" sz="1700" b="1" dirty="0" smtClean="0">
                <a:solidFill>
                  <a:srgbClr val="0066A1"/>
                </a:solidFill>
                <a:latin typeface="Verdana" pitchFamily="34" charset="0"/>
                <a:ea typeface="ＭＳ Ｐゴシック"/>
                <a:cs typeface="ＭＳ Ｐゴシック"/>
              </a:rPr>
              <a:t>из топ</a:t>
            </a:r>
            <a:r>
              <a:rPr lang="en-US" altLang="en-US" sz="1700" b="1" dirty="0" smtClean="0">
                <a:solidFill>
                  <a:srgbClr val="0066A1"/>
                </a:solidFill>
                <a:latin typeface="Verdana" pitchFamily="34" charset="0"/>
                <a:ea typeface="ＭＳ Ｐゴシック"/>
                <a:cs typeface="ＭＳ Ｐゴシック"/>
              </a:rPr>
              <a:t> 20 </a:t>
            </a:r>
            <a:r>
              <a:rPr lang="ru-RU" altLang="en-US" sz="1700" dirty="0" smtClean="0">
                <a:solidFill>
                  <a:schemeClr val="tx1">
                    <a:lumMod val="75000"/>
                  </a:schemeClr>
                </a:solidFill>
                <a:latin typeface="Verdana" pitchFamily="34" charset="0"/>
                <a:ea typeface="ＭＳ Ｐゴシック"/>
                <a:cs typeface="ＭＳ Ｐゴシック"/>
              </a:rPr>
              <a:t>журналов в области электроники и электротехники</a:t>
            </a:r>
            <a:endParaRPr lang="en-US" altLang="en-US" sz="1700" dirty="0" smtClean="0">
              <a:solidFill>
                <a:schemeClr val="tx1">
                  <a:lumMod val="75000"/>
                </a:schemeClr>
              </a:solidFill>
              <a:latin typeface="Verdana" pitchFamily="34" charset="0"/>
              <a:ea typeface="ＭＳ Ｐゴシック"/>
              <a:cs typeface="ＭＳ Ｐゴシック"/>
            </a:endParaRPr>
          </a:p>
          <a:p>
            <a:pPr marL="0" indent="0" eaLnBrk="1" hangingPunct="1">
              <a:lnSpc>
                <a:spcPts val="3400"/>
              </a:lnSpc>
              <a:spcBef>
                <a:spcPct val="0"/>
              </a:spcBef>
              <a:buFontTx/>
              <a:buNone/>
            </a:pPr>
            <a:r>
              <a:rPr lang="en-US" altLang="en-US" sz="1700" b="1" dirty="0" smtClean="0">
                <a:solidFill>
                  <a:srgbClr val="0066A1"/>
                </a:solidFill>
                <a:latin typeface="Verdana" pitchFamily="34" charset="0"/>
                <a:ea typeface="ＭＳ Ｐゴシック"/>
                <a:cs typeface="ＭＳ Ｐゴシック"/>
              </a:rPr>
              <a:t>10 </a:t>
            </a:r>
            <a:r>
              <a:rPr lang="ru-RU" altLang="en-US" sz="1700" b="1" dirty="0" smtClean="0">
                <a:solidFill>
                  <a:srgbClr val="0066A1"/>
                </a:solidFill>
                <a:latin typeface="Verdana" pitchFamily="34" charset="0"/>
                <a:ea typeface="ＭＳ Ｐゴシック"/>
                <a:cs typeface="ＭＳ Ｐゴシック"/>
              </a:rPr>
              <a:t>из топ </a:t>
            </a:r>
            <a:r>
              <a:rPr lang="en-US" altLang="en-US" sz="1700" b="1" dirty="0" smtClean="0">
                <a:solidFill>
                  <a:srgbClr val="0066A1"/>
                </a:solidFill>
                <a:latin typeface="Verdana" pitchFamily="34" charset="0"/>
                <a:ea typeface="ＭＳ Ｐゴシック"/>
                <a:cs typeface="ＭＳ Ｐゴシック"/>
              </a:rPr>
              <a:t>10 </a:t>
            </a:r>
            <a:r>
              <a:rPr lang="ru-RU" altLang="en-US" sz="1700" dirty="0" smtClean="0">
                <a:solidFill>
                  <a:schemeClr val="tx1">
                    <a:lumMod val="75000"/>
                  </a:schemeClr>
                </a:solidFill>
                <a:latin typeface="Verdana" pitchFamily="34" charset="0"/>
                <a:ea typeface="ＭＳ Ｐゴシック"/>
                <a:cs typeface="ＭＳ Ｐゴシック"/>
              </a:rPr>
              <a:t>журналов </a:t>
            </a:r>
            <a:r>
              <a:rPr lang="en-US" altLang="en-US" sz="1700" dirty="0" smtClean="0">
                <a:solidFill>
                  <a:schemeClr val="tx1">
                    <a:lumMod val="75000"/>
                  </a:schemeClr>
                </a:solidFill>
                <a:latin typeface="Verdana" pitchFamily="34" charset="0"/>
                <a:ea typeface="ＭＳ Ｐゴシック"/>
                <a:cs typeface="ＭＳ Ｐゴシック"/>
              </a:rPr>
              <a:t> </a:t>
            </a:r>
            <a:r>
              <a:rPr lang="ru-RU" altLang="en-US" sz="1700" dirty="0" smtClean="0">
                <a:solidFill>
                  <a:schemeClr val="tx1">
                    <a:lumMod val="75000"/>
                  </a:schemeClr>
                </a:solidFill>
                <a:latin typeface="Verdana" pitchFamily="34" charset="0"/>
                <a:ea typeface="ＭＳ Ｐゴシック"/>
                <a:cs typeface="ＭＳ Ｐゴシック"/>
              </a:rPr>
              <a:t>в области телекоммуникаций </a:t>
            </a:r>
            <a:r>
              <a:rPr lang="en-US" altLang="en-US" sz="1700" dirty="0" smtClean="0">
                <a:solidFill>
                  <a:schemeClr val="tx1">
                    <a:lumMod val="75000"/>
                  </a:schemeClr>
                </a:solidFill>
                <a:latin typeface="Verdana" pitchFamily="34" charset="0"/>
                <a:ea typeface="ＭＳ Ｐゴシック"/>
                <a:cs typeface="ＭＳ Ｐゴシック"/>
              </a:rPr>
              <a:t> </a:t>
            </a:r>
          </a:p>
          <a:p>
            <a:pPr marL="0" indent="0" eaLnBrk="1" hangingPunct="1">
              <a:lnSpc>
                <a:spcPts val="3400"/>
              </a:lnSpc>
              <a:spcBef>
                <a:spcPct val="0"/>
              </a:spcBef>
              <a:buFontTx/>
              <a:buNone/>
            </a:pPr>
            <a:r>
              <a:rPr lang="en-US" altLang="en-US" sz="1700" b="1" dirty="0" smtClean="0">
                <a:solidFill>
                  <a:srgbClr val="0066A1"/>
                </a:solidFill>
                <a:latin typeface="Verdana" pitchFamily="34" charset="0"/>
                <a:ea typeface="ＭＳ Ｐゴシック"/>
                <a:cs typeface="ＭＳ Ｐゴシック"/>
              </a:rPr>
              <a:t>8 </a:t>
            </a:r>
            <a:r>
              <a:rPr lang="ru-RU" altLang="en-US" sz="1700" b="1" dirty="0" smtClean="0">
                <a:solidFill>
                  <a:srgbClr val="0066A1"/>
                </a:solidFill>
                <a:latin typeface="Verdana" pitchFamily="34" charset="0"/>
                <a:ea typeface="ＭＳ Ｐゴシック"/>
                <a:cs typeface="ＭＳ Ｐゴシック"/>
              </a:rPr>
              <a:t>из топ </a:t>
            </a:r>
            <a:r>
              <a:rPr lang="en-US" altLang="en-US" sz="1700" b="1" dirty="0" smtClean="0">
                <a:solidFill>
                  <a:srgbClr val="0066A1"/>
                </a:solidFill>
                <a:latin typeface="Verdana" pitchFamily="34" charset="0"/>
                <a:ea typeface="ＭＳ Ｐゴシック"/>
                <a:cs typeface="ＭＳ Ｐゴシック"/>
              </a:rPr>
              <a:t>10 </a:t>
            </a:r>
            <a:r>
              <a:rPr lang="ru-RU" altLang="en-US" sz="1700" dirty="0" smtClean="0">
                <a:solidFill>
                  <a:schemeClr val="tx1">
                    <a:lumMod val="75000"/>
                  </a:schemeClr>
                </a:solidFill>
                <a:latin typeface="Verdana" pitchFamily="34" charset="0"/>
                <a:ea typeface="ＭＳ Ｐゴシック"/>
                <a:cs typeface="ＭＳ Ｐゴシック"/>
              </a:rPr>
              <a:t>журналов по компьютерным наукам и архитектуре аппаратных средств</a:t>
            </a:r>
            <a:endParaRPr lang="en-US" altLang="en-US" sz="1700" dirty="0" smtClean="0">
              <a:solidFill>
                <a:schemeClr val="tx1">
                  <a:lumMod val="75000"/>
                </a:schemeClr>
              </a:solidFill>
              <a:latin typeface="Verdana" pitchFamily="34" charset="0"/>
              <a:ea typeface="ＭＳ Ｐゴシック"/>
              <a:cs typeface="ＭＳ Ｐゴシック"/>
            </a:endParaRPr>
          </a:p>
          <a:p>
            <a:pPr marL="0" indent="0">
              <a:lnSpc>
                <a:spcPts val="3400"/>
              </a:lnSpc>
              <a:spcBef>
                <a:spcPct val="0"/>
              </a:spcBef>
              <a:buNone/>
            </a:pPr>
            <a:r>
              <a:rPr lang="en-US" altLang="en-US" sz="1700" b="1" dirty="0" smtClean="0">
                <a:solidFill>
                  <a:srgbClr val="0066A1"/>
                </a:solidFill>
                <a:latin typeface="Verdana" pitchFamily="34" charset="0"/>
                <a:ea typeface="ＭＳ Ｐゴシック"/>
                <a:cs typeface="ＭＳ Ｐゴシック"/>
              </a:rPr>
              <a:t>7 </a:t>
            </a:r>
            <a:r>
              <a:rPr lang="ru-RU" altLang="en-US" sz="1700" b="1" dirty="0" smtClean="0">
                <a:solidFill>
                  <a:srgbClr val="0066A1"/>
                </a:solidFill>
                <a:latin typeface="Verdana" pitchFamily="34" charset="0"/>
                <a:ea typeface="ＭＳ Ｐゴシック"/>
                <a:cs typeface="ＭＳ Ｐゴシック"/>
              </a:rPr>
              <a:t>из топ </a:t>
            </a:r>
            <a:r>
              <a:rPr lang="en-US" altLang="en-US" sz="1700" b="1" dirty="0" smtClean="0">
                <a:solidFill>
                  <a:srgbClr val="0066A1"/>
                </a:solidFill>
                <a:latin typeface="Verdana" pitchFamily="34" charset="0"/>
                <a:ea typeface="ＭＳ Ｐゴシック"/>
                <a:cs typeface="ＭＳ Ｐゴシック"/>
              </a:rPr>
              <a:t>10 </a:t>
            </a:r>
            <a:r>
              <a:rPr lang="ru-RU" altLang="en-US" sz="1700" dirty="0" smtClean="0">
                <a:solidFill>
                  <a:schemeClr val="tx1">
                    <a:lumMod val="75000"/>
                  </a:schemeClr>
                </a:solidFill>
                <a:latin typeface="Verdana" pitchFamily="34" charset="0"/>
                <a:ea typeface="ＭＳ Ｐゴシック"/>
                <a:cs typeface="ＭＳ Ｐゴシック"/>
              </a:rPr>
              <a:t>журналов в области систем автоматизации и управления</a:t>
            </a:r>
            <a:endParaRPr lang="en-US" altLang="en-US" sz="1700" dirty="0" smtClean="0">
              <a:solidFill>
                <a:schemeClr val="tx1">
                  <a:lumMod val="75000"/>
                </a:schemeClr>
              </a:solidFill>
              <a:latin typeface="Verdana" pitchFamily="34" charset="0"/>
              <a:ea typeface="ＭＳ Ｐゴシック"/>
              <a:cs typeface="ＭＳ Ｐゴシック"/>
            </a:endParaRPr>
          </a:p>
          <a:p>
            <a:pPr marL="0" indent="0">
              <a:lnSpc>
                <a:spcPts val="3400"/>
              </a:lnSpc>
              <a:spcBef>
                <a:spcPct val="0"/>
              </a:spcBef>
              <a:buNone/>
            </a:pPr>
            <a:r>
              <a:rPr lang="en-US" altLang="en-US" sz="1700" b="1" dirty="0" smtClean="0">
                <a:solidFill>
                  <a:srgbClr val="0066A1"/>
                </a:solidFill>
                <a:latin typeface="Verdana" pitchFamily="34" charset="0"/>
                <a:ea typeface="ＭＳ Ｐゴシック"/>
                <a:cs typeface="ＭＳ Ｐゴシック"/>
              </a:rPr>
              <a:t>4 </a:t>
            </a:r>
            <a:r>
              <a:rPr lang="ru-RU" altLang="en-US" sz="1700" b="1" dirty="0" smtClean="0">
                <a:solidFill>
                  <a:srgbClr val="0066A1"/>
                </a:solidFill>
                <a:latin typeface="Verdana" pitchFamily="34" charset="0"/>
                <a:ea typeface="ＭＳ Ｐゴシック"/>
                <a:cs typeface="ＭＳ Ｐゴシック"/>
              </a:rPr>
              <a:t>из топ </a:t>
            </a:r>
            <a:r>
              <a:rPr lang="en-US" altLang="en-US" sz="1700" b="1" dirty="0" smtClean="0">
                <a:solidFill>
                  <a:srgbClr val="0066A1"/>
                </a:solidFill>
                <a:latin typeface="Verdana" pitchFamily="34" charset="0"/>
                <a:ea typeface="ＭＳ Ｐゴシック"/>
                <a:cs typeface="ＭＳ Ｐゴシック"/>
              </a:rPr>
              <a:t>5</a:t>
            </a:r>
            <a:r>
              <a:rPr lang="ru-RU" altLang="en-US" sz="1700" b="1" dirty="0" smtClean="0">
                <a:solidFill>
                  <a:srgbClr val="0066A1"/>
                </a:solidFill>
                <a:latin typeface="Verdana" pitchFamily="34" charset="0"/>
                <a:ea typeface="ＭＳ Ｐゴシック"/>
                <a:cs typeface="ＭＳ Ｐゴシック"/>
              </a:rPr>
              <a:t> </a:t>
            </a:r>
            <a:r>
              <a:rPr lang="ru-RU" altLang="en-US" sz="1700" dirty="0" smtClean="0">
                <a:solidFill>
                  <a:schemeClr val="tx1">
                    <a:lumMod val="75000"/>
                  </a:schemeClr>
                </a:solidFill>
                <a:latin typeface="Verdana" pitchFamily="34" charset="0"/>
                <a:ea typeface="ＭＳ Ｐゴシック"/>
                <a:cs typeface="ＭＳ Ｐゴシック"/>
              </a:rPr>
              <a:t>журналов в области искусственного интеллекта </a:t>
            </a:r>
            <a:endParaRPr lang="en-US" altLang="en-US" sz="1700" dirty="0" smtClean="0">
              <a:solidFill>
                <a:schemeClr val="tx1">
                  <a:lumMod val="75000"/>
                </a:schemeClr>
              </a:solidFill>
              <a:latin typeface="Verdana" pitchFamily="34" charset="0"/>
              <a:ea typeface="ＭＳ Ｐゴシック"/>
              <a:cs typeface="ＭＳ Ｐゴシック"/>
            </a:endParaRPr>
          </a:p>
          <a:p>
            <a:pPr marL="0" indent="0" eaLnBrk="1" hangingPunct="1">
              <a:lnSpc>
                <a:spcPts val="3400"/>
              </a:lnSpc>
              <a:spcBef>
                <a:spcPct val="0"/>
              </a:spcBef>
              <a:buFontTx/>
              <a:buNone/>
            </a:pPr>
            <a:r>
              <a:rPr lang="en-US" altLang="en-US" sz="1700" b="1" dirty="0" smtClean="0">
                <a:solidFill>
                  <a:srgbClr val="0066A1"/>
                </a:solidFill>
                <a:latin typeface="Verdana" pitchFamily="34" charset="0"/>
                <a:ea typeface="ＭＳ Ｐゴシック"/>
                <a:cs typeface="ＭＳ Ｐゴシック"/>
              </a:rPr>
              <a:t>3 </a:t>
            </a:r>
            <a:r>
              <a:rPr lang="ru-RU" altLang="en-US" sz="1700" b="1" dirty="0" smtClean="0">
                <a:solidFill>
                  <a:srgbClr val="0066A1"/>
                </a:solidFill>
                <a:latin typeface="Verdana" pitchFamily="34" charset="0"/>
                <a:ea typeface="ＭＳ Ｐゴシック"/>
                <a:cs typeface="ＭＳ Ｐゴシック"/>
              </a:rPr>
              <a:t>из топ </a:t>
            </a:r>
            <a:r>
              <a:rPr lang="en-US" altLang="en-US" sz="1700" b="1" dirty="0" smtClean="0">
                <a:solidFill>
                  <a:srgbClr val="0066A1"/>
                </a:solidFill>
                <a:latin typeface="Verdana" pitchFamily="34" charset="0"/>
                <a:ea typeface="ＭＳ Ｐゴシック"/>
                <a:cs typeface="ＭＳ Ｐゴシック"/>
              </a:rPr>
              <a:t>5 </a:t>
            </a:r>
            <a:r>
              <a:rPr lang="ru-RU" altLang="en-US" sz="1700" dirty="0" smtClean="0">
                <a:solidFill>
                  <a:schemeClr val="tx1">
                    <a:lumMod val="75000"/>
                  </a:schemeClr>
                </a:solidFill>
                <a:latin typeface="Verdana" pitchFamily="34" charset="0"/>
                <a:ea typeface="ＭＳ Ｐゴシック"/>
                <a:cs typeface="ＭＳ Ｐゴシック"/>
              </a:rPr>
              <a:t>журналов в области робототехники</a:t>
            </a:r>
            <a:endParaRPr lang="en-US" altLang="en-US" sz="1700" dirty="0" smtClean="0">
              <a:solidFill>
                <a:schemeClr val="tx1">
                  <a:lumMod val="75000"/>
                </a:schemeClr>
              </a:solidFill>
              <a:latin typeface="Verdana" pitchFamily="34" charset="0"/>
              <a:ea typeface="ＭＳ Ｐゴシック"/>
              <a:cs typeface="ＭＳ Ｐゴシック"/>
            </a:endParaRPr>
          </a:p>
        </p:txBody>
      </p:sp>
      <p:sp>
        <p:nvSpPr>
          <p:cNvPr id="23559" name="Rectangle 5"/>
          <p:cNvSpPr>
            <a:spLocks noChangeArrowheads="1"/>
          </p:cNvSpPr>
          <p:nvPr/>
        </p:nvSpPr>
        <p:spPr bwMode="black">
          <a:xfrm>
            <a:off x="441251" y="62144"/>
            <a:ext cx="8382000" cy="1188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p>
            <a:pPr marL="838200" indent="-838200">
              <a:buClr>
                <a:schemeClr val="bg2"/>
              </a:buClr>
              <a:buSzPct val="80000"/>
              <a:buFont typeface="Wingdings" pitchFamily="2" charset="2"/>
              <a:buNone/>
            </a:pPr>
            <a:r>
              <a:rPr lang="en-US" altLang="en-US" sz="2800" dirty="0">
                <a:solidFill>
                  <a:schemeClr val="bg1"/>
                </a:solidFill>
                <a:latin typeface="Verdana" pitchFamily="34" charset="0"/>
              </a:rPr>
              <a:t>IEEE quality makes an </a:t>
            </a:r>
            <a:r>
              <a:rPr lang="en-US" altLang="en-US" sz="2800" dirty="0" smtClean="0">
                <a:solidFill>
                  <a:schemeClr val="bg1"/>
                </a:solidFill>
                <a:latin typeface="Verdana" pitchFamily="34" charset="0"/>
              </a:rPr>
              <a:t>impact</a:t>
            </a:r>
            <a:endParaRPr lang="ru-RU" altLang="en-US" sz="2800" dirty="0" smtClean="0">
              <a:solidFill>
                <a:schemeClr val="bg1"/>
              </a:solidFill>
              <a:latin typeface="Verdana" pitchFamily="34" charset="0"/>
            </a:endParaRPr>
          </a:p>
          <a:p>
            <a:pPr marL="838200" indent="-838200">
              <a:buClr>
                <a:schemeClr val="bg2"/>
              </a:buClr>
              <a:buSzPct val="80000"/>
              <a:buFont typeface="Wingdings" pitchFamily="2" charset="2"/>
              <a:buNone/>
            </a:pPr>
            <a:r>
              <a:rPr lang="ru-RU" altLang="en-US" sz="2800" i="1" dirty="0" smtClean="0">
                <a:solidFill>
                  <a:schemeClr val="bg1"/>
                </a:solidFill>
                <a:latin typeface="Verdana" pitchFamily="34" charset="0"/>
              </a:rPr>
              <a:t>(Качество </a:t>
            </a:r>
            <a:r>
              <a:rPr lang="en-US" altLang="en-US" sz="2800" i="1" dirty="0" smtClean="0">
                <a:solidFill>
                  <a:schemeClr val="bg1"/>
                </a:solidFill>
                <a:latin typeface="Verdana" pitchFamily="34" charset="0"/>
              </a:rPr>
              <a:t>IEEE </a:t>
            </a:r>
            <a:r>
              <a:rPr lang="ru-RU" altLang="en-US" sz="2800" i="1" dirty="0" smtClean="0">
                <a:solidFill>
                  <a:schemeClr val="bg1"/>
                </a:solidFill>
                <a:latin typeface="Verdana" pitchFamily="34" charset="0"/>
              </a:rPr>
              <a:t>по </a:t>
            </a:r>
            <a:r>
              <a:rPr lang="ru-RU" altLang="en-US" sz="2800" i="1" dirty="0" err="1" smtClean="0">
                <a:solidFill>
                  <a:schemeClr val="bg1"/>
                </a:solidFill>
                <a:latin typeface="Verdana" pitchFamily="34" charset="0"/>
              </a:rPr>
              <a:t>импакт</a:t>
            </a:r>
            <a:r>
              <a:rPr lang="ru-RU" altLang="en-US" sz="2800" i="1" dirty="0" smtClean="0">
                <a:solidFill>
                  <a:schemeClr val="bg1"/>
                </a:solidFill>
                <a:latin typeface="Verdana" pitchFamily="34" charset="0"/>
              </a:rPr>
              <a:t>-фактору)</a:t>
            </a:r>
            <a:endParaRPr lang="en-US" altLang="en-US" sz="2800" i="1" dirty="0">
              <a:solidFill>
                <a:schemeClr val="bg1"/>
              </a:solidFill>
              <a:latin typeface="Verdana" pitchFamily="34" charset="0"/>
            </a:endParaRPr>
          </a:p>
          <a:p>
            <a:pPr marL="838200" indent="-838200">
              <a:lnSpc>
                <a:spcPts val="2600"/>
              </a:lnSpc>
              <a:buClr>
                <a:schemeClr val="bg2"/>
              </a:buClr>
              <a:buSzPct val="80000"/>
            </a:pPr>
            <a:r>
              <a:rPr lang="en-US" altLang="en-US" sz="1600" dirty="0">
                <a:solidFill>
                  <a:schemeClr val="bg1"/>
                </a:solidFill>
              </a:rPr>
              <a:t>Thomson Reuters Journal Citation Reports</a:t>
            </a:r>
            <a:r>
              <a:rPr lang="en-US" altLang="en-US" sz="1600" baseline="30000" dirty="0">
                <a:solidFill>
                  <a:schemeClr val="bg1"/>
                </a:solidFill>
              </a:rPr>
              <a:t>®</a:t>
            </a:r>
            <a:r>
              <a:rPr lang="en-US" altLang="en-US" sz="1600" dirty="0">
                <a:solidFill>
                  <a:schemeClr val="bg1"/>
                </a:solidFill>
              </a:rPr>
              <a:t> by Impact Factor</a:t>
            </a:r>
            <a:endParaRPr lang="en-US" altLang="en-US" sz="1600" dirty="0">
              <a:solidFill>
                <a:schemeClr val="bg1"/>
              </a:solidFill>
              <a:latin typeface="Verdana" pitchFamily="34" charset="0"/>
            </a:endParaRPr>
          </a:p>
          <a:p>
            <a:pPr marL="838200" indent="-838200">
              <a:buClr>
                <a:schemeClr val="bg2"/>
              </a:buClr>
              <a:buSzPct val="80000"/>
              <a:buFont typeface="Wingdings" pitchFamily="2" charset="2"/>
              <a:buNone/>
            </a:pPr>
            <a:endParaRPr lang="en-US" altLang="en-US" sz="3200" dirty="0">
              <a:solidFill>
                <a:schemeClr val="tx2"/>
              </a:solidFill>
              <a:latin typeface="Verdana" pitchFamily="34" charset="0"/>
            </a:endParaRPr>
          </a:p>
        </p:txBody>
      </p:sp>
      <p:sp>
        <p:nvSpPr>
          <p:cNvPr id="23560" name="Rectangle 3"/>
          <p:cNvSpPr>
            <a:spLocks noChangeArrowheads="1"/>
          </p:cNvSpPr>
          <p:nvPr/>
        </p:nvSpPr>
        <p:spPr bwMode="auto">
          <a:xfrm>
            <a:off x="698500" y="1671638"/>
            <a:ext cx="2225289" cy="426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nSpc>
                <a:spcPts val="3000"/>
              </a:lnSpc>
              <a:buFont typeface="Wingdings" pitchFamily="2" charset="2"/>
              <a:buNone/>
            </a:pPr>
            <a:r>
              <a:rPr lang="en-US" altLang="en-US" sz="1700" b="1" dirty="0">
                <a:solidFill>
                  <a:schemeClr val="bg1"/>
                </a:solidFill>
                <a:latin typeface="Verdana" pitchFamily="34" charset="0"/>
              </a:rPr>
              <a:t>IEEE </a:t>
            </a:r>
            <a:r>
              <a:rPr lang="ru-RU" altLang="en-US" sz="1700" b="1" dirty="0" smtClean="0">
                <a:solidFill>
                  <a:schemeClr val="bg1"/>
                </a:solidFill>
                <a:latin typeface="Verdana" pitchFamily="34" charset="0"/>
              </a:rPr>
              <a:t>публикует</a:t>
            </a:r>
            <a:r>
              <a:rPr lang="en-US" altLang="en-US" sz="1700" b="1" dirty="0" smtClean="0">
                <a:solidFill>
                  <a:schemeClr val="bg1"/>
                </a:solidFill>
                <a:latin typeface="Verdana" pitchFamily="34" charset="0"/>
              </a:rPr>
              <a:t>:</a:t>
            </a:r>
            <a:endParaRPr lang="en-US" altLang="en-US" sz="1700" b="1" dirty="0">
              <a:solidFill>
                <a:schemeClr val="bg1"/>
              </a:solidFill>
              <a:latin typeface="Verdana" pitchFamily="34" charset="0"/>
            </a:endParaRPr>
          </a:p>
        </p:txBody>
      </p:sp>
      <p:sp>
        <p:nvSpPr>
          <p:cNvPr id="23561" name="Text Box 4"/>
          <p:cNvSpPr txBox="1">
            <a:spLocks noChangeArrowheads="1"/>
          </p:cNvSpPr>
          <p:nvPr/>
        </p:nvSpPr>
        <p:spPr bwMode="white">
          <a:xfrm>
            <a:off x="482600" y="6108700"/>
            <a:ext cx="403860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lnSpc>
                <a:spcPct val="80000"/>
              </a:lnSpc>
              <a:spcBef>
                <a:spcPct val="50000"/>
              </a:spcBef>
              <a:buClr>
                <a:schemeClr val="bg2"/>
              </a:buClr>
              <a:buSzPct val="80000"/>
              <a:buFont typeface="Wingdings" pitchFamily="2" charset="2"/>
              <a:buNone/>
            </a:pPr>
            <a:r>
              <a:rPr lang="en-US" altLang="en-US" sz="1200" dirty="0">
                <a:solidFill>
                  <a:srgbClr val="737373"/>
                </a:solidFill>
                <a:latin typeface="Verdana" pitchFamily="34" charset="0"/>
              </a:rPr>
              <a:t>Based on the </a:t>
            </a:r>
            <a:r>
              <a:rPr lang="en-US" altLang="en-US" sz="1200" dirty="0" smtClean="0">
                <a:solidFill>
                  <a:srgbClr val="737373"/>
                </a:solidFill>
                <a:latin typeface="Verdana" pitchFamily="34" charset="0"/>
              </a:rPr>
              <a:t>2012 </a:t>
            </a:r>
            <a:r>
              <a:rPr lang="en-US" altLang="en-US" sz="1200" dirty="0">
                <a:solidFill>
                  <a:srgbClr val="737373"/>
                </a:solidFill>
                <a:latin typeface="Verdana" pitchFamily="34" charset="0"/>
              </a:rPr>
              <a:t>study released June </a:t>
            </a:r>
            <a:r>
              <a:rPr lang="en-US" altLang="en-US" sz="1200" dirty="0" smtClean="0">
                <a:solidFill>
                  <a:srgbClr val="737373"/>
                </a:solidFill>
                <a:latin typeface="Verdana" pitchFamily="34" charset="0"/>
              </a:rPr>
              <a:t>2013</a:t>
            </a:r>
            <a:endParaRPr lang="en-US" altLang="en-US" sz="1200" dirty="0">
              <a:solidFill>
                <a:srgbClr val="737373"/>
              </a:solidFill>
              <a:latin typeface="Verdana" pitchFamily="34" charset="0"/>
            </a:endParaRPr>
          </a:p>
          <a:p>
            <a:pPr algn="ctr" eaLnBrk="1" hangingPunct="1">
              <a:lnSpc>
                <a:spcPct val="80000"/>
              </a:lnSpc>
              <a:spcBef>
                <a:spcPct val="50000"/>
              </a:spcBef>
              <a:buClr>
                <a:schemeClr val="bg2"/>
              </a:buClr>
              <a:buSzPct val="80000"/>
              <a:buFont typeface="Wingdings" pitchFamily="2" charset="2"/>
              <a:buNone/>
            </a:pPr>
            <a:endParaRPr lang="en-US" altLang="en-US" sz="1400" dirty="0"/>
          </a:p>
        </p:txBody>
      </p:sp>
      <p:sp>
        <p:nvSpPr>
          <p:cNvPr id="23562" name="Rectangle 12"/>
          <p:cNvSpPr>
            <a:spLocks noChangeArrowheads="1"/>
          </p:cNvSpPr>
          <p:nvPr/>
        </p:nvSpPr>
        <p:spPr bwMode="auto">
          <a:xfrm>
            <a:off x="482600" y="5707063"/>
            <a:ext cx="55975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buClr>
                <a:schemeClr val="bg2"/>
              </a:buClr>
              <a:buSzPct val="80000"/>
              <a:buFont typeface="Wingdings" pitchFamily="2" charset="2"/>
              <a:buNone/>
            </a:pPr>
            <a:r>
              <a:rPr lang="en-US" altLang="en-US" sz="1000">
                <a:solidFill>
                  <a:srgbClr val="737373"/>
                </a:solidFill>
                <a:latin typeface="Verdana" pitchFamily="34" charset="0"/>
              </a:rPr>
              <a:t>The Thomson Reuters Journal Citation Reports presents quantifiable statistical data that provides a systematic, objective way to evaluate the world’s leading journals.</a:t>
            </a:r>
          </a:p>
        </p:txBody>
      </p:sp>
    </p:spTree>
    <p:extLst>
      <p:ext uri="{BB962C8B-B14F-4D97-AF65-F5344CB8AC3E}">
        <p14:creationId xmlns="" xmlns:p14="http://schemas.microsoft.com/office/powerpoint/2010/main" val="37151409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8856" y="395785"/>
            <a:ext cx="8995144" cy="1143000"/>
          </a:xfrm>
        </p:spPr>
        <p:txBody>
          <a:bodyPr/>
          <a:lstStyle/>
          <a:p>
            <a:pPr eaLnBrk="1" hangingPunct="1"/>
            <a:r>
              <a:rPr lang="en-US" dirty="0" smtClean="0"/>
              <a:t>The IEEE/IET Electronic Library (IEL)</a:t>
            </a:r>
          </a:p>
        </p:txBody>
      </p:sp>
      <p:sp>
        <p:nvSpPr>
          <p:cNvPr id="22531" name="Rectangle 3"/>
          <p:cNvSpPr>
            <a:spLocks noGrp="1" noChangeArrowheads="1"/>
          </p:cNvSpPr>
          <p:nvPr>
            <p:ph type="body" idx="1"/>
          </p:nvPr>
        </p:nvSpPr>
        <p:spPr>
          <a:xfrm>
            <a:off x="533400" y="1600200"/>
            <a:ext cx="7772400" cy="5257800"/>
          </a:xfrm>
        </p:spPr>
        <p:txBody>
          <a:bodyPr>
            <a:normAutofit fontScale="92500" lnSpcReduction="10000"/>
          </a:bodyPr>
          <a:lstStyle/>
          <a:p>
            <a:pPr eaLnBrk="1" hangingPunct="1">
              <a:lnSpc>
                <a:spcPct val="100000"/>
              </a:lnSpc>
              <a:buFont typeface="Wingdings" pitchFamily="2" charset="2"/>
              <a:buNone/>
            </a:pPr>
            <a:r>
              <a:rPr lang="ru-RU" sz="1900" dirty="0" smtClean="0"/>
              <a:t>Единственный ресурс, содержащий 30% всей современной мировой литературы в области электроники, техники и информатики</a:t>
            </a:r>
            <a:endParaRPr lang="en-US" sz="1900" dirty="0" smtClean="0"/>
          </a:p>
          <a:p>
            <a:pPr eaLnBrk="1" hangingPunct="1">
              <a:lnSpc>
                <a:spcPct val="100000"/>
              </a:lnSpc>
              <a:buFont typeface="Wingdings" pitchFamily="2" charset="2"/>
              <a:buNone/>
            </a:pPr>
            <a:r>
              <a:rPr lang="en-US" sz="1900" b="1" dirty="0" err="1" smtClean="0"/>
              <a:t>IEL</a:t>
            </a:r>
            <a:r>
              <a:rPr lang="en-US" sz="1900" b="1" dirty="0" smtClean="0"/>
              <a:t> </a:t>
            </a:r>
            <a:r>
              <a:rPr lang="ru-RU" sz="1900" b="1" dirty="0" smtClean="0"/>
              <a:t>обеспечивает доступ к</a:t>
            </a:r>
            <a:r>
              <a:rPr lang="en-US" sz="1900" b="1" dirty="0" smtClean="0"/>
              <a:t>:</a:t>
            </a:r>
          </a:p>
          <a:p>
            <a:pPr eaLnBrk="1" hangingPunct="1">
              <a:lnSpc>
                <a:spcPct val="100000"/>
              </a:lnSpc>
            </a:pPr>
            <a:r>
              <a:rPr lang="ru-RU" sz="1900" dirty="0" smtClean="0"/>
              <a:t>Неограниченный доступ к статьям из журналов</a:t>
            </a:r>
            <a:r>
              <a:rPr lang="en-US" sz="1900" dirty="0" smtClean="0"/>
              <a:t>, </a:t>
            </a:r>
            <a:r>
              <a:rPr lang="ru-RU" sz="1900" dirty="0" smtClean="0"/>
              <a:t>материалам конференций и стандартам от</a:t>
            </a:r>
            <a:r>
              <a:rPr lang="en-US" sz="1900" dirty="0" smtClean="0"/>
              <a:t> IEEE </a:t>
            </a:r>
            <a:r>
              <a:rPr lang="ru-RU" sz="1900" dirty="0" smtClean="0"/>
              <a:t>и</a:t>
            </a:r>
            <a:r>
              <a:rPr lang="en-US" sz="1900" dirty="0" smtClean="0"/>
              <a:t> </a:t>
            </a:r>
            <a:r>
              <a:rPr lang="en-US" sz="1900" dirty="0" err="1" smtClean="0"/>
              <a:t>IET</a:t>
            </a:r>
            <a:r>
              <a:rPr lang="en-US" sz="1900" dirty="0" smtClean="0"/>
              <a:t> (</a:t>
            </a:r>
            <a:r>
              <a:rPr lang="ru-RU" sz="1900" dirty="0" smtClean="0"/>
              <a:t>до</a:t>
            </a:r>
            <a:r>
              <a:rPr lang="en-US" sz="1900" dirty="0" smtClean="0"/>
              <a:t> 1988), </a:t>
            </a:r>
            <a:r>
              <a:rPr lang="ru-RU" sz="1900" dirty="0" smtClean="0"/>
              <a:t>+ архивный контент до</a:t>
            </a:r>
            <a:r>
              <a:rPr lang="en-US" sz="1900" dirty="0" smtClean="0"/>
              <a:t> 1872</a:t>
            </a:r>
            <a:r>
              <a:rPr lang="ru-RU" sz="1900" dirty="0" smtClean="0"/>
              <a:t>г</a:t>
            </a:r>
            <a:r>
              <a:rPr lang="en-US" sz="1900" dirty="0" smtClean="0"/>
              <a:t>.</a:t>
            </a:r>
          </a:p>
          <a:p>
            <a:pPr eaLnBrk="1" hangingPunct="1">
              <a:lnSpc>
                <a:spcPct val="100000"/>
              </a:lnSpc>
            </a:pPr>
            <a:r>
              <a:rPr lang="ru-RU" sz="1900" dirty="0" smtClean="0"/>
              <a:t>Свыше </a:t>
            </a:r>
            <a:r>
              <a:rPr lang="en-US" sz="1900" dirty="0" smtClean="0"/>
              <a:t>3 </a:t>
            </a:r>
            <a:r>
              <a:rPr lang="ru-RU" sz="1900" dirty="0" smtClean="0"/>
              <a:t>млн. статей</a:t>
            </a:r>
            <a:endParaRPr lang="en-US" sz="1900" dirty="0" smtClean="0"/>
          </a:p>
          <a:p>
            <a:pPr eaLnBrk="1" hangingPunct="1">
              <a:lnSpc>
                <a:spcPct val="100000"/>
              </a:lnSpc>
            </a:pPr>
            <a:r>
              <a:rPr lang="en-US" sz="1900" dirty="0" smtClean="0"/>
              <a:t>159 </a:t>
            </a:r>
            <a:r>
              <a:rPr lang="ru-RU" sz="1900" dirty="0" smtClean="0"/>
              <a:t>журналов </a:t>
            </a:r>
            <a:r>
              <a:rPr lang="en-US" sz="1900" dirty="0" smtClean="0"/>
              <a:t>IEEE</a:t>
            </a:r>
          </a:p>
          <a:p>
            <a:pPr eaLnBrk="1" hangingPunct="1">
              <a:lnSpc>
                <a:spcPct val="100000"/>
              </a:lnSpc>
            </a:pPr>
            <a:r>
              <a:rPr lang="en-US" sz="1900" dirty="0" smtClean="0"/>
              <a:t>27 </a:t>
            </a:r>
            <a:r>
              <a:rPr lang="ru-RU" sz="1900" dirty="0" smtClean="0"/>
              <a:t> журналов </a:t>
            </a:r>
            <a:r>
              <a:rPr lang="en-US" sz="1900" dirty="0" err="1" smtClean="0"/>
              <a:t>IET</a:t>
            </a:r>
            <a:r>
              <a:rPr lang="ru-RU" sz="1900" dirty="0" smtClean="0"/>
              <a:t>,</a:t>
            </a:r>
            <a:r>
              <a:rPr lang="en-US" sz="1900" dirty="0" smtClean="0"/>
              <a:t> </a:t>
            </a:r>
            <a:r>
              <a:rPr lang="ru-RU" sz="1900" dirty="0" smtClean="0"/>
              <a:t>свыше </a:t>
            </a:r>
            <a:r>
              <a:rPr lang="en-US" sz="1900" dirty="0" smtClean="0"/>
              <a:t>20 </a:t>
            </a:r>
            <a:r>
              <a:rPr lang="ru-RU" sz="1900" dirty="0" smtClean="0"/>
              <a:t>материалов конференций </a:t>
            </a:r>
            <a:r>
              <a:rPr lang="en-US" sz="1900" dirty="0" err="1" smtClean="0"/>
              <a:t>IET</a:t>
            </a:r>
            <a:r>
              <a:rPr lang="en-US" sz="1900" dirty="0" smtClean="0"/>
              <a:t> </a:t>
            </a:r>
          </a:p>
          <a:p>
            <a:pPr eaLnBrk="1" hangingPunct="1">
              <a:lnSpc>
                <a:spcPct val="100000"/>
              </a:lnSpc>
            </a:pPr>
            <a:r>
              <a:rPr lang="en-US" sz="1900" dirty="0" smtClean="0"/>
              <a:t>Proceedings from over 1,200 conference titles</a:t>
            </a:r>
          </a:p>
          <a:p>
            <a:pPr eaLnBrk="1" hangingPunct="1">
              <a:lnSpc>
                <a:spcPct val="100000"/>
              </a:lnSpc>
            </a:pPr>
            <a:r>
              <a:rPr lang="ru-RU" sz="1900" dirty="0" smtClean="0"/>
              <a:t>Свыше </a:t>
            </a:r>
            <a:r>
              <a:rPr lang="en-US" sz="1900" dirty="0" smtClean="0"/>
              <a:t> 2,200 </a:t>
            </a:r>
            <a:r>
              <a:rPr lang="ru-RU" sz="1900" dirty="0" smtClean="0"/>
              <a:t>одобренный стандартов </a:t>
            </a:r>
            <a:r>
              <a:rPr lang="en-US" sz="1900" dirty="0" smtClean="0"/>
              <a:t>IEEE</a:t>
            </a:r>
          </a:p>
          <a:p>
            <a:pPr eaLnBrk="1" hangingPunct="1">
              <a:lnSpc>
                <a:spcPct val="100000"/>
              </a:lnSpc>
            </a:pPr>
            <a:r>
              <a:rPr lang="ru-RU" sz="1900" dirty="0" smtClean="0"/>
              <a:t>Около</a:t>
            </a:r>
            <a:r>
              <a:rPr lang="en-US" sz="1900" dirty="0" smtClean="0"/>
              <a:t> 1.6 </a:t>
            </a:r>
            <a:r>
              <a:rPr lang="ru-RU" sz="1900" dirty="0" smtClean="0"/>
              <a:t>млн. авторов </a:t>
            </a:r>
            <a:r>
              <a:rPr lang="en-US" sz="1900" dirty="0" smtClean="0">
                <a:solidFill>
                  <a:schemeClr val="tx1"/>
                </a:solidFill>
              </a:rPr>
              <a:t> </a:t>
            </a:r>
          </a:p>
        </p:txBody>
      </p:sp>
    </p:spTree>
    <p:extLst>
      <p:ext uri="{BB962C8B-B14F-4D97-AF65-F5344CB8AC3E}">
        <p14:creationId xmlns="" xmlns:p14="http://schemas.microsoft.com/office/powerpoint/2010/main" val="1769034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u-RU" dirty="0" smtClean="0"/>
              <a:t>Рост журналов в</a:t>
            </a:r>
            <a:r>
              <a:rPr lang="en-US" dirty="0" smtClean="0"/>
              <a:t> IEEE </a:t>
            </a:r>
            <a:r>
              <a:rPr lang="en-US" dirty="0" err="1" smtClean="0"/>
              <a:t>Xplore</a:t>
            </a:r>
            <a:endParaRPr lang="en-US" dirty="0"/>
          </a:p>
        </p:txBody>
      </p:sp>
      <p:graphicFrame>
        <p:nvGraphicFramePr>
          <p:cNvPr id="7" name="Content Placeholder 6"/>
          <p:cNvGraphicFramePr>
            <a:graphicFrameLocks noGrp="1"/>
          </p:cNvGraphicFramePr>
          <p:nvPr>
            <p:ph idx="1"/>
            <p:extLst>
              <p:ext uri="{D42A27DB-BD31-4B8C-83A1-F6EECF244321}">
                <p14:modId xmlns="" xmlns:p14="http://schemas.microsoft.com/office/powerpoint/2010/main" val="3499994506"/>
              </p:ext>
            </p:extLst>
          </p:nvPr>
        </p:nvGraphicFramePr>
        <p:xfrm>
          <a:off x="457200" y="1596790"/>
          <a:ext cx="8229600" cy="3651500"/>
        </p:xfrm>
        <a:graphic>
          <a:graphicData uri="http://schemas.openxmlformats.org/drawingml/2006/table">
            <a:tbl>
              <a:tblPr firstRow="1">
                <a:tableStyleId>{B301B821-A1FF-4177-AEE7-76D212191A09}</a:tableStyleId>
              </a:tblPr>
              <a:tblGrid>
                <a:gridCol w="1685499"/>
                <a:gridCol w="1648095"/>
                <a:gridCol w="1373845"/>
                <a:gridCol w="1373845"/>
                <a:gridCol w="2148316"/>
              </a:tblGrid>
              <a:tr h="351765">
                <a:tc>
                  <a:txBody>
                    <a:bodyPr/>
                    <a:lstStyle/>
                    <a:p>
                      <a:pPr algn="l" fontAlgn="b"/>
                      <a:r>
                        <a:rPr lang="en-US" sz="2000" b="0" u="none" strike="noStrike" dirty="0">
                          <a:effectLst/>
                        </a:rPr>
                        <a:t>IEL </a:t>
                      </a:r>
                      <a:endParaRPr lang="en-US" sz="2000" b="0" i="0" u="none" strike="noStrike" dirty="0">
                        <a:solidFill>
                          <a:srgbClr val="000000"/>
                        </a:solidFill>
                        <a:effectLst/>
                        <a:latin typeface="Calibri"/>
                      </a:endParaRPr>
                    </a:p>
                  </a:txBody>
                  <a:tcPr marL="6738" marR="6738" marT="6738" marB="0" anchor="b"/>
                </a:tc>
                <a:tc>
                  <a:txBody>
                    <a:bodyPr/>
                    <a:lstStyle/>
                    <a:p>
                      <a:pPr algn="ctr" fontAlgn="b"/>
                      <a:r>
                        <a:rPr lang="en-US" sz="2000" b="0" u="none" strike="noStrike" dirty="0" smtClean="0">
                          <a:effectLst/>
                        </a:rPr>
                        <a:t>2010</a:t>
                      </a:r>
                      <a:endParaRPr lang="en-US" sz="2000" b="0" i="0" u="none" strike="noStrike" dirty="0">
                        <a:solidFill>
                          <a:srgbClr val="000000"/>
                        </a:solidFill>
                        <a:effectLst/>
                        <a:latin typeface="Calibri"/>
                      </a:endParaRPr>
                    </a:p>
                  </a:txBody>
                  <a:tcPr marL="6738" marR="6738" marT="6738" marB="0" anchor="b"/>
                </a:tc>
                <a:tc>
                  <a:txBody>
                    <a:bodyPr/>
                    <a:lstStyle/>
                    <a:p>
                      <a:pPr algn="ctr" fontAlgn="b"/>
                      <a:r>
                        <a:rPr lang="en-US" sz="2000" b="0" u="none" strike="noStrike" dirty="0" smtClean="0">
                          <a:effectLst/>
                        </a:rPr>
                        <a:t>2011</a:t>
                      </a:r>
                      <a:endParaRPr lang="en-US" sz="2000" b="0" i="0" u="none" strike="noStrike" dirty="0">
                        <a:solidFill>
                          <a:srgbClr val="000000"/>
                        </a:solidFill>
                        <a:effectLst/>
                        <a:latin typeface="Calibri"/>
                      </a:endParaRPr>
                    </a:p>
                  </a:txBody>
                  <a:tcPr marL="6738" marR="6738" marT="6738" marB="0" anchor="b"/>
                </a:tc>
                <a:tc>
                  <a:txBody>
                    <a:bodyPr/>
                    <a:lstStyle/>
                    <a:p>
                      <a:pPr algn="ctr" fontAlgn="b"/>
                      <a:r>
                        <a:rPr lang="en-US" sz="2000" b="0" u="none" strike="noStrike" dirty="0" smtClean="0">
                          <a:effectLst/>
                        </a:rPr>
                        <a:t>2012</a:t>
                      </a:r>
                      <a:endParaRPr lang="en-US" sz="2000" b="0" i="0" u="none" strike="noStrike" dirty="0">
                        <a:solidFill>
                          <a:srgbClr val="000000"/>
                        </a:solidFill>
                        <a:effectLst/>
                        <a:latin typeface="Calibri"/>
                      </a:endParaRPr>
                    </a:p>
                  </a:txBody>
                  <a:tcPr marL="6738" marR="6738" marT="6738" marB="0" anchor="b"/>
                </a:tc>
                <a:tc>
                  <a:txBody>
                    <a:bodyPr/>
                    <a:lstStyle/>
                    <a:p>
                      <a:pPr algn="ctr" fontAlgn="b"/>
                      <a:r>
                        <a:rPr lang="en-US" sz="2000" b="0" u="none" strike="noStrike" dirty="0" smtClean="0">
                          <a:effectLst/>
                        </a:rPr>
                        <a:t>2013</a:t>
                      </a:r>
                      <a:endParaRPr lang="en-US" sz="2000" b="0" i="0" u="none" strike="noStrike" dirty="0">
                        <a:solidFill>
                          <a:srgbClr val="000000"/>
                        </a:solidFill>
                        <a:effectLst/>
                        <a:latin typeface="Calibri"/>
                      </a:endParaRPr>
                    </a:p>
                  </a:txBody>
                  <a:tcPr marL="6738" marR="6738" marT="6738" marB="0" anchor="b"/>
                </a:tc>
              </a:tr>
              <a:tr h="223091">
                <a:tc>
                  <a:txBody>
                    <a:bodyPr/>
                    <a:lstStyle/>
                    <a:p>
                      <a:pPr algn="l" fontAlgn="b"/>
                      <a:r>
                        <a:rPr lang="ru-RU" sz="1050" u="none" strike="noStrike" dirty="0" smtClean="0">
                          <a:effectLst/>
                        </a:rPr>
                        <a:t>Журналы</a:t>
                      </a:r>
                      <a:r>
                        <a:rPr lang="en-US" sz="1050" u="none" strike="noStrike" dirty="0" smtClean="0">
                          <a:effectLst/>
                        </a:rPr>
                        <a:t> (</a:t>
                      </a:r>
                      <a:r>
                        <a:rPr lang="ru-RU" sz="1050" u="none" strike="noStrike" dirty="0" smtClean="0">
                          <a:effectLst/>
                        </a:rPr>
                        <a:t>всего</a:t>
                      </a:r>
                      <a:r>
                        <a:rPr lang="en-US" sz="1050" u="none" strike="noStrike" dirty="0" smtClean="0">
                          <a:effectLst/>
                        </a:rPr>
                        <a:t>)</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149</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151</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154</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158</a:t>
                      </a:r>
                      <a:endParaRPr lang="en-US" sz="1050" b="0" i="0" u="none" strike="noStrike" dirty="0">
                        <a:solidFill>
                          <a:srgbClr val="000000"/>
                        </a:solidFill>
                        <a:effectLst/>
                        <a:latin typeface="Calibri"/>
                      </a:endParaRPr>
                    </a:p>
                  </a:txBody>
                  <a:tcPr marL="6738" marR="6738" marT="6738" marB="0" anchor="b"/>
                </a:tc>
              </a:tr>
              <a:tr h="2175797">
                <a:tc>
                  <a:txBody>
                    <a:bodyPr/>
                    <a:lstStyle/>
                    <a:p>
                      <a:pPr algn="l" fontAlgn="b"/>
                      <a:r>
                        <a:rPr lang="ru-RU" sz="1050" u="none" strike="noStrike" dirty="0" smtClean="0">
                          <a:effectLst/>
                        </a:rPr>
                        <a:t>Журналы</a:t>
                      </a:r>
                      <a:r>
                        <a:rPr lang="ru-RU" sz="1050" u="none" strike="noStrike" baseline="0" dirty="0" smtClean="0">
                          <a:effectLst/>
                        </a:rPr>
                        <a:t> </a:t>
                      </a:r>
                      <a:r>
                        <a:rPr lang="en-US" sz="1050" u="none" strike="noStrike" dirty="0" smtClean="0">
                          <a:effectLst/>
                        </a:rPr>
                        <a:t>(</a:t>
                      </a:r>
                      <a:r>
                        <a:rPr lang="ru-RU" sz="1050" u="none" strike="noStrike" dirty="0" smtClean="0">
                          <a:effectLst/>
                        </a:rPr>
                        <a:t>новые</a:t>
                      </a:r>
                      <a:r>
                        <a:rPr lang="en-US" sz="1050" u="none" strike="noStrike" dirty="0" smtClean="0">
                          <a:effectLst/>
                        </a:rPr>
                        <a:t>)</a:t>
                      </a:r>
                      <a:endParaRPr lang="en-US" sz="1050" b="0" i="0" u="none" strike="noStrike" dirty="0">
                        <a:solidFill>
                          <a:srgbClr val="000000"/>
                        </a:solidFill>
                        <a:effectLst/>
                        <a:latin typeface="Calibri"/>
                      </a:endParaRPr>
                    </a:p>
                  </a:txBody>
                  <a:tcPr marL="6738" marR="6738" marT="6738" marB="0" anchor="b"/>
                </a:tc>
                <a:tc>
                  <a:txBody>
                    <a:bodyPr/>
                    <a:lstStyle/>
                    <a:p>
                      <a:pPr algn="l" fontAlgn="b"/>
                      <a:r>
                        <a:rPr lang="en-US" sz="1050" u="none" strike="noStrike" dirty="0">
                          <a:effectLst/>
                        </a:rPr>
                        <a:t>•IEEE Transactions on Affective Computing</a:t>
                      </a:r>
                      <a:br>
                        <a:rPr lang="en-US" sz="1050" u="none" strike="noStrike" dirty="0">
                          <a:effectLst/>
                        </a:rPr>
                      </a:br>
                      <a:r>
                        <a:rPr lang="en-US" sz="1050" u="none" strike="noStrike" dirty="0">
                          <a:effectLst/>
                        </a:rPr>
                        <a:t>•IEEE Biometrics Compendium</a:t>
                      </a:r>
                      <a:br>
                        <a:rPr lang="en-US" sz="1050" u="none" strike="noStrike" dirty="0">
                          <a:effectLst/>
                        </a:rPr>
                      </a:br>
                      <a:r>
                        <a:rPr lang="en-US" sz="1050" u="none" strike="noStrike" dirty="0">
                          <a:effectLst/>
                        </a:rPr>
                        <a:t>•IEEE Magnetics Letters</a:t>
                      </a:r>
                      <a:br>
                        <a:rPr lang="en-US" sz="1050" u="none" strike="noStrike" dirty="0">
                          <a:effectLst/>
                        </a:rPr>
                      </a:br>
                      <a:r>
                        <a:rPr lang="en-US" sz="1050" u="none" strike="noStrike" dirty="0">
                          <a:effectLst/>
                        </a:rPr>
                        <a:t>•IEEE Transactions on Smart Grid</a:t>
                      </a:r>
                      <a:br>
                        <a:rPr lang="en-US" sz="1050" u="none" strike="noStrike" dirty="0">
                          <a:effectLst/>
                        </a:rPr>
                      </a:br>
                      <a:r>
                        <a:rPr lang="en-US" sz="1050" u="none" strike="noStrike" dirty="0">
                          <a:effectLst/>
                        </a:rPr>
                        <a:t>•IEEE Transactions on Sustainable Energy</a:t>
                      </a:r>
                      <a:endParaRPr lang="en-US" sz="1050" b="0" i="0" u="none" strike="noStrike" dirty="0">
                        <a:solidFill>
                          <a:srgbClr val="000000"/>
                        </a:solidFill>
                        <a:effectLst/>
                        <a:latin typeface="Calibri"/>
                      </a:endParaRPr>
                    </a:p>
                  </a:txBody>
                  <a:tcPr marL="6738" marR="6738" marT="6738" marB="0" anchor="b"/>
                </a:tc>
                <a:tc>
                  <a:txBody>
                    <a:bodyPr/>
                    <a:lstStyle/>
                    <a:p>
                      <a:pPr algn="l" fontAlgn="b"/>
                      <a:r>
                        <a:rPr lang="en-US" sz="1050" u="none" strike="noStrike" dirty="0">
                          <a:effectLst/>
                        </a:rPr>
                        <a:t>• IEEE Journal on Emerging and Selected Topics in Circuits and Systems</a:t>
                      </a:r>
                      <a:br>
                        <a:rPr lang="en-US" sz="1050" u="none" strike="noStrike" dirty="0">
                          <a:effectLst/>
                        </a:rPr>
                      </a:br>
                      <a:r>
                        <a:rPr lang="en-US" sz="1050" u="none" strike="noStrike" dirty="0">
                          <a:effectLst/>
                        </a:rPr>
                        <a:t>• IEEE Journal of </a:t>
                      </a:r>
                      <a:r>
                        <a:rPr lang="en-US" sz="1050" u="none" strike="noStrike" dirty="0" err="1">
                          <a:effectLst/>
                        </a:rPr>
                        <a:t>Photovoltaics</a:t>
                      </a:r>
                      <a:r>
                        <a:rPr lang="en-US" sz="1050" u="none" strike="noStrike" dirty="0">
                          <a:effectLst/>
                        </a:rPr>
                        <a:t/>
                      </a:r>
                      <a:br>
                        <a:rPr lang="en-US" sz="1050" u="none" strike="noStrike" dirty="0">
                          <a:effectLst/>
                        </a:rPr>
                      </a:br>
                      <a:r>
                        <a:rPr lang="en-US" sz="1050" u="none" strike="noStrike" dirty="0">
                          <a:effectLst/>
                        </a:rPr>
                        <a:t>• IEEE Transactions on Terahertz Science and Technology</a:t>
                      </a:r>
                      <a:endParaRPr lang="en-US" sz="1050" b="0" i="0" u="none" strike="noStrike" dirty="0">
                        <a:solidFill>
                          <a:srgbClr val="000000"/>
                        </a:solidFill>
                        <a:effectLst/>
                        <a:latin typeface="Calibri"/>
                      </a:endParaRPr>
                    </a:p>
                  </a:txBody>
                  <a:tcPr marL="6738" marR="6738" marT="6738" marB="0" anchor="b"/>
                </a:tc>
                <a:tc>
                  <a:txBody>
                    <a:bodyPr/>
                    <a:lstStyle/>
                    <a:p>
                      <a:pPr algn="l" fontAlgn="b"/>
                      <a:r>
                        <a:rPr lang="en-US" sz="1050" u="none" strike="noStrike" dirty="0">
                          <a:effectLst/>
                        </a:rPr>
                        <a:t>•IEEE Consumer Electronics Magazine</a:t>
                      </a:r>
                      <a:br>
                        <a:rPr lang="en-US" sz="1050" u="none" strike="noStrike" dirty="0">
                          <a:effectLst/>
                        </a:rPr>
                      </a:br>
                      <a:r>
                        <a:rPr lang="en-US" sz="1050" u="none" strike="noStrike" dirty="0">
                          <a:effectLst/>
                        </a:rPr>
                        <a:t>•IEEE Electromagnetic Compatibility Magazine</a:t>
                      </a:r>
                      <a:br>
                        <a:rPr lang="en-US" sz="1050" u="none" strike="noStrike" dirty="0">
                          <a:effectLst/>
                        </a:rPr>
                      </a:br>
                      <a:r>
                        <a:rPr lang="en-US" sz="1050" u="none" strike="noStrike" dirty="0">
                          <a:effectLst/>
                        </a:rPr>
                        <a:t>•IEEE RFIC Virtual Journal</a:t>
                      </a:r>
                      <a:br>
                        <a:rPr lang="en-US" sz="1050" u="none" strike="noStrike" dirty="0">
                          <a:effectLst/>
                        </a:rPr>
                      </a:br>
                      <a:r>
                        <a:rPr lang="en-US" sz="1050" u="none" strike="noStrike" dirty="0">
                          <a:effectLst/>
                        </a:rPr>
                        <a:t>•IEEE RFID Virtual Journal</a:t>
                      </a:r>
                      <a:br>
                        <a:rPr lang="en-US" sz="1050" u="none" strike="noStrike" dirty="0">
                          <a:effectLst/>
                        </a:rPr>
                      </a:br>
                      <a:r>
                        <a:rPr lang="en-US" sz="1050" u="none" strike="noStrike" dirty="0">
                          <a:effectLst/>
                        </a:rPr>
                        <a:t>•IEEE Wireless Communications Letters</a:t>
                      </a:r>
                      <a:endParaRPr lang="en-US" sz="1050" b="0" i="0" u="none" strike="noStrike" dirty="0">
                        <a:solidFill>
                          <a:srgbClr val="000000"/>
                        </a:solidFill>
                        <a:effectLst/>
                        <a:latin typeface="Calibri"/>
                      </a:endParaRPr>
                    </a:p>
                  </a:txBody>
                  <a:tcPr marL="6738" marR="6738" marT="6738" marB="0" anchor="b"/>
                </a:tc>
                <a:tc>
                  <a:txBody>
                    <a:bodyPr/>
                    <a:lstStyle/>
                    <a:p>
                      <a:pPr algn="l" fontAlgn="b"/>
                      <a:r>
                        <a:rPr lang="en-US" sz="1050" u="none" strike="noStrike" dirty="0">
                          <a:effectLst/>
                        </a:rPr>
                        <a:t>•China Communications Magazine</a:t>
                      </a:r>
                      <a:br>
                        <a:rPr lang="en-US" sz="1050" u="none" strike="noStrike" dirty="0">
                          <a:effectLst/>
                        </a:rPr>
                      </a:br>
                      <a:r>
                        <a:rPr lang="en-US" sz="1050" u="none" strike="noStrike" dirty="0">
                          <a:effectLst/>
                        </a:rPr>
                        <a:t>•IEEE Transactions on Cloud Computing</a:t>
                      </a:r>
                      <a:br>
                        <a:rPr lang="en-US" sz="1050" u="none" strike="noStrike" dirty="0">
                          <a:effectLst/>
                        </a:rPr>
                      </a:br>
                      <a:r>
                        <a:rPr lang="en-US" sz="1050" u="none" strike="noStrike" dirty="0">
                          <a:effectLst/>
                        </a:rPr>
                        <a:t>•IEEE Journal of Emerging and Selected</a:t>
                      </a:r>
                      <a:br>
                        <a:rPr lang="en-US" sz="1050" u="none" strike="noStrike" dirty="0">
                          <a:effectLst/>
                        </a:rPr>
                      </a:br>
                      <a:r>
                        <a:rPr lang="en-US" sz="1050" u="none" strike="noStrike" dirty="0">
                          <a:effectLst/>
                        </a:rPr>
                        <a:t>Topics in Power Electronics</a:t>
                      </a:r>
                      <a:br>
                        <a:rPr lang="en-US" sz="1050" u="none" strike="noStrike" dirty="0">
                          <a:effectLst/>
                        </a:rPr>
                      </a:br>
                      <a:r>
                        <a:rPr lang="en-US" sz="1050" u="none" strike="noStrike" dirty="0">
                          <a:effectLst/>
                        </a:rPr>
                        <a:t>•IEEE Geoscience and Remote Sensing Magazine</a:t>
                      </a:r>
                      <a:br>
                        <a:rPr lang="en-US" sz="1050" u="none" strike="noStrike" dirty="0">
                          <a:effectLst/>
                        </a:rPr>
                      </a:br>
                      <a:r>
                        <a:rPr lang="en-US" sz="1050" u="none" strike="noStrike" dirty="0">
                          <a:effectLst/>
                        </a:rPr>
                        <a:t>•IEEE </a:t>
                      </a:r>
                      <a:r>
                        <a:rPr lang="en-US" sz="1050" u="none" strike="noStrike" dirty="0" err="1">
                          <a:effectLst/>
                        </a:rPr>
                        <a:t>Revista</a:t>
                      </a:r>
                      <a:r>
                        <a:rPr lang="en-US" sz="1050" u="none" strike="noStrike" dirty="0">
                          <a:effectLst/>
                        </a:rPr>
                        <a:t> </a:t>
                      </a:r>
                      <a:r>
                        <a:rPr lang="en-US" sz="1050" u="none" strike="noStrike" dirty="0" err="1">
                          <a:effectLst/>
                        </a:rPr>
                        <a:t>Iberoamericana</a:t>
                      </a:r>
                      <a:r>
                        <a:rPr lang="en-US" sz="1050" u="none" strike="noStrike" dirty="0">
                          <a:effectLst/>
                        </a:rPr>
                        <a:t> de </a:t>
                      </a:r>
                      <a:r>
                        <a:rPr lang="en-US" sz="1050" u="none" strike="noStrike" dirty="0" err="1">
                          <a:effectLst/>
                        </a:rPr>
                        <a:t>Tecnologías</a:t>
                      </a:r>
                      <a:r>
                        <a:rPr lang="en-US" sz="1050" u="none" strike="noStrike" dirty="0">
                          <a:effectLst/>
                        </a:rPr>
                        <a:t/>
                      </a:r>
                      <a:br>
                        <a:rPr lang="en-US" sz="1050" u="none" strike="noStrike" dirty="0">
                          <a:effectLst/>
                        </a:rPr>
                      </a:br>
                      <a:r>
                        <a:rPr lang="en-US" sz="1050" u="none" strike="noStrike" dirty="0">
                          <a:effectLst/>
                        </a:rPr>
                        <a:t>del </a:t>
                      </a:r>
                      <a:r>
                        <a:rPr lang="en-US" sz="1050" u="none" strike="noStrike" dirty="0" err="1">
                          <a:effectLst/>
                        </a:rPr>
                        <a:t>Aprendizaje</a:t>
                      </a:r>
                      <a:r>
                        <a:rPr lang="en-US" sz="1050" u="none" strike="noStrike" dirty="0">
                          <a:effectLst/>
                        </a:rPr>
                        <a:t> (IEEE-RITA)</a:t>
                      </a:r>
                      <a:endParaRPr lang="en-US" sz="1050" b="0" i="0" u="none" strike="noStrike" dirty="0">
                        <a:solidFill>
                          <a:srgbClr val="000000"/>
                        </a:solidFill>
                        <a:effectLst/>
                        <a:latin typeface="Calibri"/>
                      </a:endParaRPr>
                    </a:p>
                  </a:txBody>
                  <a:tcPr marL="6738" marR="6738" marT="6738" marB="0" anchor="b"/>
                </a:tc>
              </a:tr>
              <a:tr h="414813">
                <a:tc>
                  <a:txBody>
                    <a:bodyPr/>
                    <a:lstStyle/>
                    <a:p>
                      <a:pPr algn="l" fontAlgn="b"/>
                      <a:r>
                        <a:rPr lang="en-US" sz="1050" u="none" strike="noStrike">
                          <a:effectLst/>
                        </a:rPr>
                        <a:t>Conference Proceedings</a:t>
                      </a:r>
                      <a:endParaRPr lang="en-US" sz="1050" b="0" i="0" u="none" strike="noStrike">
                        <a:solidFill>
                          <a:srgbClr val="000000"/>
                        </a:solidFill>
                        <a:effectLst/>
                        <a:latin typeface="Calibri"/>
                      </a:endParaRPr>
                    </a:p>
                  </a:txBody>
                  <a:tcPr marL="6738" marR="6738" marT="6738" marB="0" anchor="b"/>
                </a:tc>
                <a:tc>
                  <a:txBody>
                    <a:bodyPr/>
                    <a:lstStyle/>
                    <a:p>
                      <a:pPr algn="ctr" fontAlgn="b"/>
                      <a:r>
                        <a:rPr lang="en-US" sz="1050" u="none" strike="noStrike" dirty="0">
                          <a:effectLst/>
                        </a:rPr>
                        <a:t>                                                      1,100 </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                                                      1,200 </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                                                      1,250 </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dirty="0">
                          <a:effectLst/>
                        </a:rPr>
                        <a:t> 1,250+ </a:t>
                      </a:r>
                      <a:endParaRPr lang="en-US" sz="1050" b="0" i="0" u="none" strike="noStrike" dirty="0">
                        <a:solidFill>
                          <a:srgbClr val="000000"/>
                        </a:solidFill>
                        <a:effectLst/>
                        <a:latin typeface="Calibri"/>
                      </a:endParaRPr>
                    </a:p>
                  </a:txBody>
                  <a:tcPr marL="6738" marR="6738" marT="6738" marB="0" anchor="b"/>
                </a:tc>
              </a:tr>
              <a:tr h="414813">
                <a:tc>
                  <a:txBody>
                    <a:bodyPr/>
                    <a:lstStyle/>
                    <a:p>
                      <a:pPr algn="l" fontAlgn="b"/>
                      <a:r>
                        <a:rPr lang="en-US" sz="1050" u="none" strike="noStrike" dirty="0">
                          <a:effectLst/>
                        </a:rPr>
                        <a:t>Standards (document count)</a:t>
                      </a:r>
                      <a:endParaRPr lang="en-US" sz="1050" b="0" i="0" u="none" strike="noStrike" dirty="0">
                        <a:solidFill>
                          <a:srgbClr val="000000"/>
                        </a:solidFill>
                        <a:effectLst/>
                        <a:latin typeface="Calibri"/>
                      </a:endParaRPr>
                    </a:p>
                  </a:txBody>
                  <a:tcPr marL="6738" marR="6738" marT="6738" marB="0" anchor="b"/>
                </a:tc>
                <a:tc>
                  <a:txBody>
                    <a:bodyPr/>
                    <a:lstStyle/>
                    <a:p>
                      <a:pPr algn="ctr" fontAlgn="b"/>
                      <a:r>
                        <a:rPr lang="en-US" sz="1050" u="none" strike="noStrike">
                          <a:effectLst/>
                        </a:rPr>
                        <a:t>                                                      2,000 </a:t>
                      </a:r>
                      <a:endParaRPr lang="en-US" sz="1050" b="0" i="0" u="none" strike="noStrike">
                        <a:solidFill>
                          <a:srgbClr val="000000"/>
                        </a:solidFill>
                        <a:effectLst/>
                        <a:latin typeface="Calibri"/>
                      </a:endParaRPr>
                    </a:p>
                  </a:txBody>
                  <a:tcPr marL="6738" marR="6738" marT="6738" marB="0" anchor="b"/>
                </a:tc>
                <a:tc>
                  <a:txBody>
                    <a:bodyPr/>
                    <a:lstStyle/>
                    <a:p>
                      <a:pPr algn="ctr" fontAlgn="b"/>
                      <a:r>
                        <a:rPr lang="en-US" sz="1050" u="none" strike="noStrike">
                          <a:effectLst/>
                        </a:rPr>
                        <a:t>                                                      2,100 </a:t>
                      </a:r>
                      <a:endParaRPr lang="en-US" sz="1050" b="0" i="0" u="none" strike="noStrike">
                        <a:solidFill>
                          <a:srgbClr val="000000"/>
                        </a:solidFill>
                        <a:effectLst/>
                        <a:latin typeface="Calibri"/>
                      </a:endParaRPr>
                    </a:p>
                  </a:txBody>
                  <a:tcPr marL="6738" marR="6738" marT="6738" marB="0" anchor="b"/>
                </a:tc>
                <a:tc>
                  <a:txBody>
                    <a:bodyPr/>
                    <a:lstStyle/>
                    <a:p>
                      <a:pPr algn="ctr" fontAlgn="b"/>
                      <a:r>
                        <a:rPr lang="en-US" sz="1050" u="none" strike="noStrike">
                          <a:effectLst/>
                        </a:rPr>
                        <a:t>                                                      2,200 </a:t>
                      </a:r>
                      <a:endParaRPr lang="en-US" sz="1050" b="0" i="0" u="none" strike="noStrike">
                        <a:solidFill>
                          <a:srgbClr val="000000"/>
                        </a:solidFill>
                        <a:effectLst/>
                        <a:latin typeface="Calibri"/>
                      </a:endParaRPr>
                    </a:p>
                  </a:txBody>
                  <a:tcPr marL="6738" marR="6738" marT="6738" marB="0" anchor="b"/>
                </a:tc>
                <a:tc>
                  <a:txBody>
                    <a:bodyPr/>
                    <a:lstStyle/>
                    <a:p>
                      <a:pPr algn="ctr" fontAlgn="b"/>
                      <a:r>
                        <a:rPr lang="en-US" sz="1050" u="none" strike="noStrike" dirty="0">
                          <a:effectLst/>
                        </a:rPr>
                        <a:t> 2,400+ </a:t>
                      </a:r>
                      <a:endParaRPr lang="en-US" sz="1050" b="0" i="0" u="none" strike="noStrike" dirty="0">
                        <a:solidFill>
                          <a:srgbClr val="000000"/>
                        </a:solidFill>
                        <a:effectLst/>
                        <a:latin typeface="Calibri"/>
                      </a:endParaRPr>
                    </a:p>
                  </a:txBody>
                  <a:tcPr marL="6738" marR="6738" marT="6738" marB="0" anchor="b"/>
                </a:tc>
              </a:tr>
            </a:tbl>
          </a:graphicData>
        </a:graphic>
      </p:graphicFrame>
    </p:spTree>
    <p:extLst>
      <p:ext uri="{BB962C8B-B14F-4D97-AF65-F5344CB8AC3E}">
        <p14:creationId xmlns="" xmlns:p14="http://schemas.microsoft.com/office/powerpoint/2010/main" val="4237440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98475" y="341313"/>
            <a:ext cx="7556500" cy="735012"/>
          </a:xfrm>
        </p:spPr>
        <p:txBody>
          <a:bodyPr/>
          <a:lstStyle/>
          <a:p>
            <a:r>
              <a:rPr lang="ru-RU" altLang="en-US" sz="2800" dirty="0" smtClean="0">
                <a:latin typeface="Verdana" pitchFamily="34" charset="0"/>
              </a:rPr>
              <a:t>Новые журналы </a:t>
            </a:r>
            <a:r>
              <a:rPr lang="en-US" altLang="en-US" sz="2800" dirty="0" smtClean="0">
                <a:latin typeface="Verdana" pitchFamily="34" charset="0"/>
              </a:rPr>
              <a:t>IEEE </a:t>
            </a:r>
            <a:r>
              <a:rPr lang="ru-RU" altLang="en-US" sz="2800" dirty="0" smtClean="0">
                <a:latin typeface="Verdana" pitchFamily="34" charset="0"/>
              </a:rPr>
              <a:t>в</a:t>
            </a:r>
            <a:r>
              <a:rPr lang="en-US" altLang="en-US" sz="2800" dirty="0" smtClean="0">
                <a:latin typeface="Verdana" pitchFamily="34" charset="0"/>
              </a:rPr>
              <a:t> 2014</a:t>
            </a:r>
            <a:r>
              <a:rPr lang="ru-RU" altLang="en-US" sz="2800" dirty="0" smtClean="0">
                <a:latin typeface="Verdana" pitchFamily="34" charset="0"/>
              </a:rPr>
              <a:t>г.</a:t>
            </a:r>
            <a:endParaRPr lang="en-US" altLang="en-US" sz="2800" dirty="0" smtClean="0">
              <a:latin typeface="Verdana" pitchFamily="34" charset="0"/>
            </a:endParaRPr>
          </a:p>
        </p:txBody>
      </p:sp>
      <p:sp>
        <p:nvSpPr>
          <p:cNvPr id="18435" name="Rectangle 3"/>
          <p:cNvSpPr>
            <a:spLocks noGrp="1" noChangeArrowheads="1"/>
          </p:cNvSpPr>
          <p:nvPr>
            <p:ph sz="half" idx="1"/>
          </p:nvPr>
        </p:nvSpPr>
        <p:spPr>
          <a:xfrm>
            <a:off x="498475" y="1350963"/>
            <a:ext cx="3997325" cy="4745037"/>
          </a:xfrm>
        </p:spPr>
        <p:txBody>
          <a:bodyPr/>
          <a:lstStyle/>
          <a:p>
            <a:pPr marL="514350" indent="-514350" eaLnBrk="1" hangingPunct="1">
              <a:lnSpc>
                <a:spcPct val="90000"/>
              </a:lnSpc>
              <a:buFont typeface="Trebuchet MS" pitchFamily="34" charset="0"/>
              <a:buAutoNum type="arabicPeriod"/>
            </a:pPr>
            <a:r>
              <a:rPr lang="en-US" sz="1400" b="1" smtClean="0">
                <a:cs typeface="Arial" charset="0"/>
              </a:rPr>
              <a:t>IEEE/CAA Journal of Automatica Sinica </a:t>
            </a:r>
            <a:r>
              <a:rPr lang="en-US" sz="1400" smtClean="0">
                <a:cs typeface="Arial" charset="0"/>
              </a:rPr>
              <a:t>covers the broad field of automation.</a:t>
            </a:r>
          </a:p>
          <a:p>
            <a:pPr marL="514350" indent="-514350" eaLnBrk="1" hangingPunct="1">
              <a:lnSpc>
                <a:spcPct val="90000"/>
              </a:lnSpc>
              <a:buFont typeface="Trebuchet MS" pitchFamily="34" charset="0"/>
              <a:buAutoNum type="arabicPeriod"/>
            </a:pPr>
            <a:r>
              <a:rPr lang="en-US" sz="1400" b="1" smtClean="0">
                <a:cs typeface="Arial" charset="0"/>
              </a:rPr>
              <a:t>IEEE Cloud Computing </a:t>
            </a:r>
            <a:r>
              <a:rPr lang="en-US" sz="1400" smtClean="0">
                <a:cs typeface="Arial" charset="0"/>
              </a:rPr>
              <a:t>is a magazine of peer-reviewed articles that provide innovative research ideas, applications results, and case studies in all areas of cloud computing.</a:t>
            </a:r>
          </a:p>
          <a:p>
            <a:pPr marL="514350" indent="-514350" eaLnBrk="1" hangingPunct="1">
              <a:lnSpc>
                <a:spcPct val="90000"/>
              </a:lnSpc>
              <a:buFont typeface="Trebuchet MS" pitchFamily="34" charset="0"/>
              <a:buAutoNum type="arabicPeriod"/>
            </a:pPr>
            <a:r>
              <a:rPr lang="en-US" sz="1400" b="1" smtClean="0">
                <a:cs typeface="Arial" charset="0"/>
              </a:rPr>
              <a:t>IEEE Transactions on Computational Social Systems </a:t>
            </a:r>
            <a:r>
              <a:rPr lang="en-US" sz="1400" smtClean="0">
                <a:cs typeface="Arial" charset="0"/>
              </a:rPr>
              <a:t>focuses on such topics as modeling, simulation, analysis, and understanding of social systems from the quantitative and/or computational perspective.. </a:t>
            </a:r>
          </a:p>
          <a:p>
            <a:pPr marL="514350" indent="-514350" eaLnBrk="1" hangingPunct="1">
              <a:lnSpc>
                <a:spcPct val="90000"/>
              </a:lnSpc>
              <a:buFont typeface="Trebuchet MS" pitchFamily="34" charset="0"/>
              <a:buAutoNum type="arabicPeriod"/>
            </a:pPr>
            <a:r>
              <a:rPr lang="en-US" sz="1400" b="1" smtClean="0">
                <a:cs typeface="Arial" charset="0"/>
              </a:rPr>
              <a:t>IEEE Transactions on Control of Network Systems </a:t>
            </a:r>
            <a:r>
              <a:rPr lang="en-US" sz="1400" smtClean="0">
                <a:cs typeface="Arial" charset="0"/>
              </a:rPr>
              <a:t>is committed to the timely publication of high-impact papers at the intersection of control systems and network science. </a:t>
            </a:r>
          </a:p>
        </p:txBody>
      </p:sp>
      <p:sp>
        <p:nvSpPr>
          <p:cNvPr id="18436" name="Content Placeholder 1"/>
          <p:cNvSpPr>
            <a:spLocks noGrp="1"/>
          </p:cNvSpPr>
          <p:nvPr>
            <p:ph sz="half" idx="2"/>
          </p:nvPr>
        </p:nvSpPr>
        <p:spPr>
          <a:xfrm>
            <a:off x="4648200" y="1350963"/>
            <a:ext cx="4495800" cy="4745037"/>
          </a:xfrm>
        </p:spPr>
        <p:txBody>
          <a:bodyPr/>
          <a:lstStyle/>
          <a:p>
            <a:pPr>
              <a:buFont typeface="Trebuchet MS" pitchFamily="34" charset="0"/>
              <a:buAutoNum type="arabicPeriod" startAt="5"/>
            </a:pPr>
            <a:r>
              <a:rPr lang="en-US" sz="1400" dirty="0" smtClean="0">
                <a:cs typeface="Arial" charset="0"/>
              </a:rPr>
              <a:t> </a:t>
            </a:r>
            <a:r>
              <a:rPr lang="en-US" sz="1400" b="1" dirty="0" smtClean="0">
                <a:cs typeface="Arial" charset="0"/>
              </a:rPr>
              <a:t>IEEE Electrification Magazine </a:t>
            </a:r>
            <a:r>
              <a:rPr lang="en-US" sz="1400" dirty="0" smtClean="0">
                <a:cs typeface="Arial" charset="0"/>
              </a:rPr>
              <a:t>is dedicated to disseminating information on all matters related to </a:t>
            </a:r>
            <a:r>
              <a:rPr lang="en-US" sz="1400" dirty="0" err="1" smtClean="0">
                <a:cs typeface="Arial" charset="0"/>
              </a:rPr>
              <a:t>microgrids</a:t>
            </a:r>
            <a:r>
              <a:rPr lang="en-US" sz="1400" dirty="0" smtClean="0">
                <a:cs typeface="Arial" charset="0"/>
              </a:rPr>
              <a:t> on board electric vehicles, ships, trains, planes, and off-grid applications.  </a:t>
            </a:r>
          </a:p>
          <a:p>
            <a:pPr>
              <a:buFont typeface="Trebuchet MS" pitchFamily="34" charset="0"/>
              <a:buAutoNum type="arabicPeriod" startAt="5"/>
            </a:pPr>
            <a:r>
              <a:rPr lang="en-US" sz="1400" b="1" dirty="0" smtClean="0">
                <a:cs typeface="Arial" charset="0"/>
              </a:rPr>
              <a:t>IEEE Internet of Things Journal </a:t>
            </a:r>
            <a:r>
              <a:rPr lang="en-US" sz="1400" dirty="0" smtClean="0">
                <a:cs typeface="Arial" charset="0"/>
              </a:rPr>
              <a:t>will publish articles on the latest advances, as well as review articles on the various aspects of </a:t>
            </a:r>
            <a:r>
              <a:rPr lang="en-US" sz="1400" dirty="0" err="1" smtClean="0">
                <a:cs typeface="Arial" charset="0"/>
              </a:rPr>
              <a:t>IoT</a:t>
            </a:r>
            <a:endParaRPr lang="en-US" sz="1400" dirty="0" smtClean="0">
              <a:cs typeface="Arial" charset="0"/>
            </a:endParaRPr>
          </a:p>
          <a:p>
            <a:pPr>
              <a:buFont typeface="Trebuchet MS" pitchFamily="34" charset="0"/>
              <a:buAutoNum type="arabicPeriod" startAt="5"/>
            </a:pPr>
            <a:r>
              <a:rPr lang="en-US" sz="1400" b="1" dirty="0" smtClean="0">
                <a:cs typeface="Arial" charset="0"/>
              </a:rPr>
              <a:t>IEEE Transactions on Network Science and Engineering </a:t>
            </a:r>
            <a:r>
              <a:rPr lang="en-US" sz="1400" dirty="0" smtClean="0">
                <a:cs typeface="Arial" charset="0"/>
              </a:rPr>
              <a:t>is committed to timely publishing of peer-reviewed technical articles on theory and applications of network science and the interconnections among the elements in a system that form a network.</a:t>
            </a:r>
          </a:p>
          <a:p>
            <a:pPr>
              <a:buFont typeface="Trebuchet MS" pitchFamily="34" charset="0"/>
              <a:buAutoNum type="arabicPeriod" startAt="5"/>
            </a:pPr>
            <a:r>
              <a:rPr lang="en-US" sz="1400" b="1" dirty="0" smtClean="0">
                <a:cs typeface="Arial" charset="0"/>
              </a:rPr>
              <a:t>IEEE Power Electronics Magazine </a:t>
            </a:r>
            <a:r>
              <a:rPr lang="en-US" sz="1400" dirty="0" smtClean="0">
                <a:cs typeface="Arial" charset="0"/>
              </a:rPr>
              <a:t>will publish peer-reviewed articles related to power electronics and its applications</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3600" dirty="0" smtClean="0">
                <a:latin typeface="Verdana" pitchFamily="34" charset="0"/>
                <a:ea typeface="Verdana" pitchFamily="34" charset="0"/>
                <a:cs typeface="Verdana" pitchFamily="34" charset="0"/>
              </a:rPr>
              <a:t>Новые журналы </a:t>
            </a:r>
            <a:r>
              <a:rPr lang="en-US" sz="3600" dirty="0" smtClean="0">
                <a:latin typeface="Verdana" pitchFamily="34" charset="0"/>
                <a:ea typeface="Verdana" pitchFamily="34" charset="0"/>
                <a:cs typeface="Verdana" pitchFamily="34" charset="0"/>
              </a:rPr>
              <a:t>2014</a:t>
            </a:r>
            <a:r>
              <a:rPr lang="en-US" dirty="0" smtClean="0"/>
              <a:t> – </a:t>
            </a:r>
            <a:r>
              <a:rPr lang="ru-RU" dirty="0" smtClean="0"/>
              <a:t>четыре журнала открытого доступа</a:t>
            </a:r>
            <a:endParaRPr lang="en-US" dirty="0"/>
          </a:p>
        </p:txBody>
      </p:sp>
      <p:sp>
        <p:nvSpPr>
          <p:cNvPr id="5" name="Content Placeholder 4"/>
          <p:cNvSpPr>
            <a:spLocks noGrp="1"/>
          </p:cNvSpPr>
          <p:nvPr>
            <p:ph idx="1"/>
          </p:nvPr>
        </p:nvSpPr>
        <p:spPr>
          <a:xfrm>
            <a:off x="365124" y="1508267"/>
            <a:ext cx="8778876" cy="4408488"/>
          </a:xfrm>
        </p:spPr>
        <p:txBody>
          <a:bodyPr>
            <a:noAutofit/>
          </a:bodyPr>
          <a:lstStyle/>
          <a:p>
            <a:r>
              <a:rPr lang="en-US" sz="2000" dirty="0" smtClean="0">
                <a:solidFill>
                  <a:srgbClr val="FFC000"/>
                </a:solidFill>
              </a:rPr>
              <a:t>IEEE Exploratory </a:t>
            </a:r>
            <a:r>
              <a:rPr lang="en-US" sz="2000" dirty="0">
                <a:solidFill>
                  <a:srgbClr val="FFC000"/>
                </a:solidFill>
              </a:rPr>
              <a:t>Solid-State Computational Devices </a:t>
            </a:r>
            <a:r>
              <a:rPr lang="en-US" sz="2000" dirty="0" smtClean="0">
                <a:solidFill>
                  <a:srgbClr val="FFC000"/>
                </a:solidFill>
              </a:rPr>
              <a:t>&amp; Circuits</a:t>
            </a:r>
          </a:p>
          <a:p>
            <a:pPr lvl="1"/>
            <a:r>
              <a:rPr lang="ru-RU" sz="2000" dirty="0" err="1" smtClean="0"/>
              <a:t>Мультидисциплинарные</a:t>
            </a:r>
            <a:r>
              <a:rPr lang="ru-RU" sz="2000" dirty="0" smtClean="0"/>
              <a:t> исследования  по</a:t>
            </a:r>
            <a:r>
              <a:rPr lang="en-US" sz="2000" dirty="0" smtClean="0"/>
              <a:t> </a:t>
            </a:r>
            <a:r>
              <a:rPr lang="en-US" sz="2000" dirty="0"/>
              <a:t>solid-state circuits</a:t>
            </a:r>
          </a:p>
          <a:p>
            <a:r>
              <a:rPr lang="en-US" sz="2000" dirty="0" smtClean="0">
                <a:solidFill>
                  <a:srgbClr val="FFC000"/>
                </a:solidFill>
              </a:rPr>
              <a:t>IEEE Life </a:t>
            </a:r>
            <a:r>
              <a:rPr lang="en-US" sz="2000" dirty="0">
                <a:solidFill>
                  <a:srgbClr val="FFC000"/>
                </a:solidFill>
              </a:rPr>
              <a:t>Sciences </a:t>
            </a:r>
            <a:r>
              <a:rPr lang="en-US" sz="2000" dirty="0" smtClean="0">
                <a:solidFill>
                  <a:srgbClr val="FFC000"/>
                </a:solidFill>
              </a:rPr>
              <a:t>Letters</a:t>
            </a:r>
          </a:p>
          <a:p>
            <a:pPr lvl="1"/>
            <a:r>
              <a:rPr lang="ru-RU" dirty="0" smtClean="0"/>
              <a:t>Посвящен прикладным методам количественного анализа  </a:t>
            </a:r>
            <a:r>
              <a:rPr lang="ru-RU" sz="2000" dirty="0" smtClean="0"/>
              <a:t>биологических проблем на молекулярном, клеточном уровне, а также на уровне органов, человека и популяции.</a:t>
            </a:r>
            <a:endParaRPr lang="en-US" sz="2000" dirty="0"/>
          </a:p>
          <a:p>
            <a:r>
              <a:rPr lang="en-US" sz="2000" dirty="0" smtClean="0">
                <a:solidFill>
                  <a:srgbClr val="FFC000"/>
                </a:solidFill>
              </a:rPr>
              <a:t>IEEE Nanotechnology Express</a:t>
            </a:r>
          </a:p>
          <a:p>
            <a:pPr lvl="1"/>
            <a:r>
              <a:rPr lang="en-US" sz="2000" dirty="0" smtClean="0"/>
              <a:t>Novel </a:t>
            </a:r>
            <a:r>
              <a:rPr lang="en-US" sz="2000" dirty="0"/>
              <a:t>and important results on engineering at the </a:t>
            </a:r>
            <a:r>
              <a:rPr lang="en-US" sz="2000" dirty="0" err="1"/>
              <a:t>nanoscale</a:t>
            </a:r>
            <a:endParaRPr lang="en-US" sz="2000" dirty="0" smtClean="0"/>
          </a:p>
          <a:p>
            <a:r>
              <a:rPr lang="en-US" sz="2000" dirty="0" smtClean="0">
                <a:solidFill>
                  <a:srgbClr val="FFC000"/>
                </a:solidFill>
              </a:rPr>
              <a:t>IEEE Power </a:t>
            </a:r>
            <a:r>
              <a:rPr lang="en-US" sz="2000" dirty="0">
                <a:solidFill>
                  <a:srgbClr val="FFC000"/>
                </a:solidFill>
              </a:rPr>
              <a:t>and Energy Technology System </a:t>
            </a:r>
            <a:r>
              <a:rPr lang="en-US" sz="2000" dirty="0" smtClean="0">
                <a:solidFill>
                  <a:srgbClr val="FFC000"/>
                </a:solidFill>
              </a:rPr>
              <a:t>Journal</a:t>
            </a:r>
          </a:p>
          <a:p>
            <a:pPr lvl="1"/>
            <a:r>
              <a:rPr lang="ru-RU" dirty="0" smtClean="0"/>
              <a:t>Прикладные статьи, ориентированные на разработку</a:t>
            </a:r>
            <a:r>
              <a:rPr lang="en-US" sz="2000" dirty="0" smtClean="0"/>
              <a:t>,</a:t>
            </a:r>
            <a:r>
              <a:rPr lang="ru-RU" sz="2000" dirty="0" smtClean="0"/>
              <a:t> планирование,</a:t>
            </a:r>
            <a:r>
              <a:rPr lang="en-US" sz="2000" dirty="0" smtClean="0"/>
              <a:t> </a:t>
            </a:r>
            <a:r>
              <a:rPr lang="ru-RU" dirty="0" smtClean="0"/>
              <a:t>конструирование , инсталляцию оборудования</a:t>
            </a:r>
            <a:r>
              <a:rPr lang="en-US" sz="2000" dirty="0" smtClean="0"/>
              <a:t>, </a:t>
            </a:r>
            <a:r>
              <a:rPr lang="ru-RU" sz="2000" dirty="0" smtClean="0"/>
              <a:t>структур, материалов и </a:t>
            </a:r>
            <a:r>
              <a:rPr lang="ru-RU" dirty="0" smtClean="0"/>
              <a:t>энергосистем</a:t>
            </a:r>
            <a:endParaRPr lang="en-US" sz="2000" dirty="0"/>
          </a:p>
        </p:txBody>
      </p:sp>
    </p:spTree>
    <p:extLst>
      <p:ext uri="{BB962C8B-B14F-4D97-AF65-F5344CB8AC3E}">
        <p14:creationId xmlns="" xmlns:p14="http://schemas.microsoft.com/office/powerpoint/2010/main" val="620759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836380"/>
            <a:ext cx="9144000" cy="4979854"/>
          </a:xfrm>
          <a:prstGeom prst="rect">
            <a:avLst/>
          </a:prstGeom>
          <a:noFill/>
          <a:ln w="9525">
            <a:noFill/>
            <a:miter lim="800000"/>
            <a:headEnd/>
            <a:tailEnd/>
          </a:ln>
        </p:spPr>
      </p:pic>
      <p:sp>
        <p:nvSpPr>
          <p:cNvPr id="3" name="Date Placeholder 2"/>
          <p:cNvSpPr>
            <a:spLocks noGrp="1"/>
          </p:cNvSpPr>
          <p:nvPr>
            <p:ph type="dt" sz="half" idx="10"/>
          </p:nvPr>
        </p:nvSpPr>
        <p:spPr/>
        <p:txBody>
          <a:bodyPr/>
          <a:lstStyle/>
          <a:p>
            <a:pPr>
              <a:defRPr/>
            </a:pPr>
            <a:fld id="{2A3CC941-FAF5-4C7F-AD0A-82A12F172A88}" type="datetime1">
              <a:rPr lang="en-US" smtClean="0"/>
              <a:pPr>
                <a:defRPr/>
              </a:pPr>
              <a:t>11/6/2014</a:t>
            </a:fld>
            <a:endParaRPr lang="en-US"/>
          </a:p>
        </p:txBody>
      </p:sp>
      <p:sp>
        <p:nvSpPr>
          <p:cNvPr id="4" name="Slide Number Placeholder 3"/>
          <p:cNvSpPr>
            <a:spLocks noGrp="1"/>
          </p:cNvSpPr>
          <p:nvPr>
            <p:ph type="sldNum" sz="quarter" idx="11"/>
          </p:nvPr>
        </p:nvSpPr>
        <p:spPr/>
        <p:txBody>
          <a:bodyPr/>
          <a:lstStyle/>
          <a:p>
            <a:pPr>
              <a:defRPr/>
            </a:pPr>
            <a:fld id="{1A43A700-2CAA-4CA3-AE85-8B55402280F1}" type="slidenum">
              <a:rPr lang="en-US" smtClean="0"/>
              <a:pPr>
                <a:defRPr/>
              </a:pPr>
              <a:t>17</a:t>
            </a:fld>
            <a:endParaRPr lang="en-US"/>
          </a:p>
        </p:txBody>
      </p:sp>
      <p:cxnSp>
        <p:nvCxnSpPr>
          <p:cNvPr id="8" name="Straight Arrow Connector 7"/>
          <p:cNvCxnSpPr/>
          <p:nvPr/>
        </p:nvCxnSpPr>
        <p:spPr bwMode="auto">
          <a:xfrm>
            <a:off x="3261810" y="2277900"/>
            <a:ext cx="822278" cy="28575"/>
          </a:xfrm>
          <a:prstGeom prst="straightConnector1">
            <a:avLst/>
          </a:prstGeom>
          <a:solidFill>
            <a:schemeClr val="accent1"/>
          </a:solidFill>
          <a:ln w="57150" cap="flat" cmpd="sng" algn="ctr">
            <a:solidFill>
              <a:srgbClr val="0066A1"/>
            </a:solidFill>
            <a:prstDash val="solid"/>
            <a:round/>
            <a:headEnd type="none" w="med" len="med"/>
            <a:tailEnd type="arrow"/>
          </a:ln>
          <a:effectLst/>
        </p:spPr>
      </p:cxnSp>
    </p:spTree>
    <p:extLst>
      <p:ext uri="{BB962C8B-B14F-4D97-AF65-F5344CB8AC3E}">
        <p14:creationId xmlns="" xmlns:p14="http://schemas.microsoft.com/office/powerpoint/2010/main" val="12735635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C5383-B22C-A746-A4AF-C32103C6BFA6}" type="slidenum">
              <a:rPr lang="en-US" smtClean="0">
                <a:solidFill>
                  <a:prstClr val="black">
                    <a:tint val="75000"/>
                  </a:prstClr>
                </a:solidFill>
              </a:rPr>
              <a:pPr/>
              <a:t>18</a:t>
            </a:fld>
            <a:endParaRPr lang="en-US" dirty="0">
              <a:solidFill>
                <a:prstClr val="black">
                  <a:tint val="75000"/>
                </a:prstClr>
              </a:solidFill>
            </a:endParaRPr>
          </a:p>
        </p:txBody>
      </p:sp>
      <p:sp>
        <p:nvSpPr>
          <p:cNvPr id="3" name="Date Placeholder 2"/>
          <p:cNvSpPr>
            <a:spLocks noGrp="1"/>
          </p:cNvSpPr>
          <p:nvPr>
            <p:ph type="dt" sz="half" idx="11"/>
          </p:nvPr>
        </p:nvSpPr>
        <p:spPr/>
        <p:txBody>
          <a:bodyPr/>
          <a:lstStyle/>
          <a:p>
            <a:fld id="{77CBC479-5850-5743-8469-A0216DBE937A}" type="datetime1">
              <a:rPr lang="en-US" smtClean="0">
                <a:solidFill>
                  <a:prstClr val="black">
                    <a:tint val="75000"/>
                  </a:prstClr>
                </a:solidFill>
              </a:rPr>
              <a:pPr/>
              <a:t>11/6/2014</a:t>
            </a:fld>
            <a:endParaRPr lang="en-US" dirty="0">
              <a:solidFill>
                <a:prstClr val="black">
                  <a:tint val="75000"/>
                </a:prstClr>
              </a:solidFill>
            </a:endParaRPr>
          </a:p>
        </p:txBody>
      </p:sp>
      <p:sp>
        <p:nvSpPr>
          <p:cNvPr id="4" name="Title 3"/>
          <p:cNvSpPr>
            <a:spLocks noGrp="1"/>
          </p:cNvSpPr>
          <p:nvPr>
            <p:ph type="title"/>
          </p:nvPr>
        </p:nvSpPr>
        <p:spPr>
          <a:xfrm>
            <a:off x="533400" y="1596788"/>
            <a:ext cx="8229600" cy="1143000"/>
          </a:xfrm>
        </p:spPr>
        <p:txBody>
          <a:bodyPr/>
          <a:lstStyle/>
          <a:p>
            <a:r>
              <a:rPr lang="en-US" dirty="0" smtClean="0"/>
              <a:t>IEEE </a:t>
            </a:r>
            <a:r>
              <a:rPr lang="ru-RU" dirty="0" smtClean="0"/>
              <a:t>и патенты</a:t>
            </a:r>
            <a:br>
              <a:rPr lang="ru-RU" dirty="0" smtClean="0"/>
            </a:br>
            <a:r>
              <a:rPr lang="ru-RU" sz="2400" dirty="0" smtClean="0"/>
              <a:t>или </a:t>
            </a:r>
            <a:r>
              <a:rPr lang="en-US" sz="2400" dirty="0" smtClean="0"/>
              <a:t>IEEE </a:t>
            </a:r>
            <a:r>
              <a:rPr lang="ru-RU" sz="2400" dirty="0" smtClean="0"/>
              <a:t>в зеркале патентов </a:t>
            </a:r>
            <a:r>
              <a:rPr lang="ru-RU" dirty="0" smtClean="0"/>
              <a:t> </a:t>
            </a:r>
            <a:r>
              <a:rPr lang="en-US" dirty="0" smtClean="0"/>
              <a:t/>
            </a:r>
            <a:br>
              <a:rPr lang="en-US" dirty="0" smtClean="0"/>
            </a:br>
            <a:r>
              <a:rPr lang="en-US" dirty="0" smtClean="0"/>
              <a:t/>
            </a:r>
            <a:br>
              <a:rPr lang="en-US" dirty="0" smtClean="0"/>
            </a:br>
            <a:r>
              <a:rPr lang="ru-RU" sz="2800" dirty="0" smtClean="0">
                <a:solidFill>
                  <a:schemeClr val="bg1"/>
                </a:solidFill>
              </a:rPr>
              <a:t>Большая доля мировой </a:t>
            </a:r>
            <a:r>
              <a:rPr lang="en-US" sz="2800" dirty="0" smtClean="0">
                <a:solidFill>
                  <a:schemeClr val="bg1"/>
                </a:solidFill>
              </a:rPr>
              <a:t>high-tech </a:t>
            </a:r>
            <a:r>
              <a:rPr lang="ru-RU" sz="2800" dirty="0" smtClean="0">
                <a:solidFill>
                  <a:schemeClr val="bg1"/>
                </a:solidFill>
              </a:rPr>
              <a:t>экономики базируется на патентах</a:t>
            </a:r>
            <a:r>
              <a:rPr lang="en-US" sz="4800" dirty="0" smtClean="0">
                <a:solidFill>
                  <a:schemeClr val="tx1">
                    <a:lumMod val="50000"/>
                  </a:schemeClr>
                </a:solidFill>
              </a:rPr>
              <a:t/>
            </a:r>
            <a:br>
              <a:rPr lang="en-US" sz="4800" dirty="0" smtClean="0">
                <a:solidFill>
                  <a:schemeClr val="tx1">
                    <a:lumMod val="50000"/>
                  </a:schemeClr>
                </a:solidFill>
              </a:rPr>
            </a:br>
            <a:endParaRPr lang="en-US" dirty="0"/>
          </a:p>
        </p:txBody>
      </p:sp>
    </p:spTree>
    <p:extLst>
      <p:ext uri="{BB962C8B-B14F-4D97-AF65-F5344CB8AC3E}">
        <p14:creationId xmlns="" xmlns:p14="http://schemas.microsoft.com/office/powerpoint/2010/main" val="12907789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4" name="TextBox 10"/>
          <p:cNvSpPr txBox="1">
            <a:spLocks noChangeArrowheads="1"/>
          </p:cNvSpPr>
          <p:nvPr/>
        </p:nvSpPr>
        <p:spPr bwMode="auto">
          <a:xfrm>
            <a:off x="4724400" y="2720975"/>
            <a:ext cx="1981200"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4500" b="1" dirty="0" smtClean="0">
                <a:solidFill>
                  <a:schemeClr val="bg1"/>
                </a:solidFill>
                <a:latin typeface="Verdana" pitchFamily="34" charset="0"/>
              </a:rPr>
              <a:t>22</a:t>
            </a:r>
            <a:r>
              <a:rPr lang="en-US" sz="4500" b="1" baseline="30000" dirty="0" smtClean="0">
                <a:solidFill>
                  <a:schemeClr val="bg1"/>
                </a:solidFill>
                <a:latin typeface="Verdana" pitchFamily="34" charset="0"/>
              </a:rPr>
              <a:t>%</a:t>
            </a:r>
            <a:endParaRPr lang="en-US" sz="4500" b="1" baseline="30000" dirty="0">
              <a:solidFill>
                <a:schemeClr val="bg1"/>
              </a:solidFill>
              <a:latin typeface="Verdana" pitchFamily="34" charset="0"/>
            </a:endParaRPr>
          </a:p>
        </p:txBody>
      </p:sp>
      <p:graphicFrame>
        <p:nvGraphicFramePr>
          <p:cNvPr id="2" name="Diagram 1"/>
          <p:cNvGraphicFramePr/>
          <p:nvPr>
            <p:extLst>
              <p:ext uri="{D42A27DB-BD31-4B8C-83A1-F6EECF244321}">
                <p14:modId xmlns="" xmlns:p14="http://schemas.microsoft.com/office/powerpoint/2010/main" val="1681975226"/>
              </p:ext>
            </p:extLst>
          </p:nvPr>
        </p:nvGraphicFramePr>
        <p:xfrm>
          <a:off x="304800" y="381000"/>
          <a:ext cx="8001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9462345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black">
          <a:xfrm>
            <a:off x="990600" y="457200"/>
            <a:ext cx="7010400" cy="838200"/>
          </a:xfrm>
        </p:spPr>
        <p:txBody>
          <a:bodyPr/>
          <a:lstStyle/>
          <a:p>
            <a:r>
              <a:rPr lang="en-US" sz="4400" dirty="0" smtClean="0"/>
              <a:t>IEEE </a:t>
            </a:r>
            <a:r>
              <a:rPr lang="ru-RU" sz="4400" dirty="0" smtClean="0"/>
              <a:t>Сегодня</a:t>
            </a:r>
            <a:endParaRPr lang="en-US" sz="4400" dirty="0"/>
          </a:p>
        </p:txBody>
      </p:sp>
      <p:sp>
        <p:nvSpPr>
          <p:cNvPr id="60419" name="Rectangle 3"/>
          <p:cNvSpPr>
            <a:spLocks noChangeArrowheads="1"/>
          </p:cNvSpPr>
          <p:nvPr/>
        </p:nvSpPr>
        <p:spPr bwMode="black">
          <a:xfrm>
            <a:off x="0" y="1143000"/>
            <a:ext cx="8975323" cy="2133600"/>
          </a:xfrm>
          <a:prstGeom prst="rect">
            <a:avLst/>
          </a:prstGeom>
          <a:noFill/>
          <a:ln w="9525">
            <a:noFill/>
            <a:miter lim="800000"/>
            <a:headEnd/>
            <a:tailEnd/>
          </a:ln>
          <a:effectLst/>
        </p:spPr>
        <p:txBody>
          <a:bodyPr lIns="92075" tIns="46038" rIns="92075" bIns="46038" anchorCtr="1"/>
          <a:lstStyle/>
          <a:p>
            <a:pPr marL="342900" indent="-342900" defTabSz="914400" eaLnBrk="0" fontAlgn="base" hangingPunct="0">
              <a:lnSpc>
                <a:spcPct val="110000"/>
              </a:lnSpc>
              <a:spcBef>
                <a:spcPct val="0"/>
              </a:spcBef>
              <a:spcAft>
                <a:spcPct val="0"/>
              </a:spcAft>
              <a:buFont typeface="Wingdings" pitchFamily="2" charset="2"/>
              <a:buBlip>
                <a:blip r:embed="rId3"/>
              </a:buBlip>
            </a:pPr>
            <a:endParaRPr lang="en-US" sz="2000" dirty="0">
              <a:solidFill>
                <a:srgbClr val="000000"/>
              </a:solidFill>
              <a:latin typeface="Arial" charset="0"/>
              <a:ea typeface="ＭＳ Ｐゴシック" pitchFamily="-112" charset="-128"/>
            </a:endParaRPr>
          </a:p>
          <a:p>
            <a:pPr marL="800100" lvl="1" indent="-342900" defTabSz="914400" eaLnBrk="0" fontAlgn="base" hangingPunct="0">
              <a:lnSpc>
                <a:spcPct val="110000"/>
              </a:lnSpc>
              <a:spcBef>
                <a:spcPct val="0"/>
              </a:spcBef>
              <a:spcAft>
                <a:spcPct val="0"/>
              </a:spcAft>
              <a:buBlip>
                <a:blip r:embed="rId3"/>
              </a:buBlip>
            </a:pPr>
            <a:r>
              <a:rPr lang="en-US" sz="2000" dirty="0" smtClean="0">
                <a:solidFill>
                  <a:srgbClr val="000000"/>
                </a:solidFill>
                <a:latin typeface="Arial" charset="0"/>
                <a:ea typeface="ＭＳ Ｐゴシック" pitchFamily="-112" charset="-128"/>
              </a:rPr>
              <a:t>IEEE = Institute of Electrical &amp; Electronics Engineers</a:t>
            </a:r>
            <a:r>
              <a:rPr lang="ru-RU" sz="2000" dirty="0" smtClean="0">
                <a:solidFill>
                  <a:srgbClr val="000000"/>
                </a:solidFill>
                <a:latin typeface="Arial" charset="0"/>
                <a:ea typeface="ＭＳ Ｐゴシック" pitchFamily="-112" charset="-128"/>
              </a:rPr>
              <a:t> </a:t>
            </a:r>
            <a:r>
              <a:rPr lang="ru-RU" sz="2000" i="1" dirty="0" smtClean="0"/>
              <a:t>(некоммерческая ассоциация)</a:t>
            </a:r>
            <a:endParaRPr lang="en-US" sz="2000" dirty="0" smtClean="0">
              <a:solidFill>
                <a:srgbClr val="000000"/>
              </a:solidFill>
              <a:latin typeface="Arial" charset="0"/>
              <a:ea typeface="ＭＳ Ｐゴシック" pitchFamily="-112" charset="-128"/>
            </a:endParaRPr>
          </a:p>
          <a:p>
            <a:pPr marL="800100" lvl="1" indent="-342900" defTabSz="914400" eaLnBrk="0" fontAlgn="base" hangingPunct="0">
              <a:lnSpc>
                <a:spcPct val="110000"/>
              </a:lnSpc>
              <a:spcBef>
                <a:spcPct val="0"/>
              </a:spcBef>
              <a:spcAft>
                <a:spcPct val="0"/>
              </a:spcAft>
              <a:buFont typeface="Wingdings" pitchFamily="2" charset="2"/>
              <a:buBlip>
                <a:blip r:embed="rId3"/>
              </a:buBlip>
            </a:pPr>
            <a:r>
              <a:rPr lang="ru-RU" sz="2000" i="1" dirty="0" smtClean="0"/>
              <a:t>Крупнейшая в мире техническая </a:t>
            </a:r>
            <a:r>
              <a:rPr lang="ru-RU" sz="2000" i="1" dirty="0"/>
              <a:t>ассоциация – более </a:t>
            </a:r>
            <a:r>
              <a:rPr lang="ru-RU" sz="2000" i="1" dirty="0" smtClean="0"/>
              <a:t>4</a:t>
            </a:r>
            <a:r>
              <a:rPr lang="en-US" sz="2000" i="1" dirty="0" smtClean="0"/>
              <a:t>3</a:t>
            </a:r>
            <a:r>
              <a:rPr lang="ru-RU" sz="2000" i="1" dirty="0" smtClean="0"/>
              <a:t>0 </a:t>
            </a:r>
            <a:r>
              <a:rPr lang="ru-RU" sz="2000" i="1" dirty="0"/>
              <a:t>тыс. членов в </a:t>
            </a:r>
            <a:r>
              <a:rPr lang="ru-RU" sz="2000" i="1" dirty="0" smtClean="0"/>
              <a:t>16</a:t>
            </a:r>
            <a:r>
              <a:rPr lang="en-US" sz="2000" i="1" dirty="0" smtClean="0"/>
              <a:t>9</a:t>
            </a:r>
            <a:r>
              <a:rPr lang="ru-RU" sz="2000" i="1" dirty="0" smtClean="0"/>
              <a:t> </a:t>
            </a:r>
            <a:r>
              <a:rPr lang="ru-RU" sz="2000" i="1" dirty="0"/>
              <a:t>странах)</a:t>
            </a:r>
            <a:endParaRPr lang="en-US" sz="2000" i="1" dirty="0"/>
          </a:p>
          <a:p>
            <a:pPr marL="342900" indent="-342900" defTabSz="914400" eaLnBrk="0" fontAlgn="base" hangingPunct="0">
              <a:lnSpc>
                <a:spcPct val="110000"/>
              </a:lnSpc>
              <a:spcBef>
                <a:spcPct val="0"/>
              </a:spcBef>
              <a:spcAft>
                <a:spcPct val="0"/>
              </a:spcAft>
              <a:buFont typeface="Wingdings" pitchFamily="2" charset="2"/>
              <a:buBlip>
                <a:blip r:embed="rId3"/>
              </a:buBlip>
            </a:pPr>
            <a:endParaRPr lang="en-US" sz="2000" dirty="0">
              <a:solidFill>
                <a:srgbClr val="000000"/>
              </a:solidFill>
              <a:latin typeface="Arial" charset="0"/>
              <a:ea typeface="ＭＳ Ｐゴシック" pitchFamily="-112" charset="-128"/>
            </a:endParaRPr>
          </a:p>
          <a:p>
            <a:pPr marL="342900" indent="-342900" defTabSz="914400" eaLnBrk="0" fontAlgn="base" hangingPunct="0">
              <a:lnSpc>
                <a:spcPct val="110000"/>
              </a:lnSpc>
              <a:spcBef>
                <a:spcPct val="0"/>
              </a:spcBef>
              <a:spcAft>
                <a:spcPct val="0"/>
              </a:spcAft>
              <a:buBlip>
                <a:blip r:embed="rId3"/>
              </a:buBlip>
            </a:pPr>
            <a:r>
              <a:rPr lang="ru-RU" sz="2000" dirty="0" smtClean="0">
                <a:solidFill>
                  <a:srgbClr val="000000"/>
                </a:solidFill>
                <a:latin typeface="Arial" charset="0"/>
                <a:ea typeface="ＭＳ Ｐゴシック" pitchFamily="-112" charset="-128"/>
              </a:rPr>
              <a:t>Четыре направления деятельности:</a:t>
            </a:r>
            <a:endParaRPr lang="en-US" sz="2000" dirty="0">
              <a:solidFill>
                <a:srgbClr val="000000"/>
              </a:solidFill>
              <a:latin typeface="Arial" charset="0"/>
              <a:ea typeface="ＭＳ Ｐゴシック" pitchFamily="-112" charset="-128"/>
            </a:endParaRPr>
          </a:p>
          <a:p>
            <a:pPr marL="742950" lvl="1" indent="-285750" defTabSz="914400" eaLnBrk="0" fontAlgn="base" hangingPunct="0">
              <a:lnSpc>
                <a:spcPct val="110000"/>
              </a:lnSpc>
              <a:spcBef>
                <a:spcPct val="0"/>
              </a:spcBef>
              <a:spcAft>
                <a:spcPct val="0"/>
              </a:spcAft>
              <a:buFontTx/>
              <a:buChar char="–"/>
            </a:pPr>
            <a:r>
              <a:rPr lang="ru-RU" sz="2000" dirty="0" smtClean="0">
                <a:solidFill>
                  <a:srgbClr val="000000"/>
                </a:solidFill>
                <a:latin typeface="Arial" charset="0"/>
                <a:ea typeface="ＭＳ Ｐゴシック" pitchFamily="-112" charset="-128"/>
              </a:rPr>
              <a:t>Профессиональное развитие членов</a:t>
            </a:r>
            <a:endParaRPr lang="en-US" sz="2000" dirty="0">
              <a:solidFill>
                <a:srgbClr val="000000"/>
              </a:solidFill>
              <a:latin typeface="Arial" charset="0"/>
              <a:ea typeface="ＭＳ Ｐゴシック" pitchFamily="-112" charset="-128"/>
            </a:endParaRPr>
          </a:p>
          <a:p>
            <a:pPr marL="742950" lvl="1" indent="-285750" defTabSz="914400" eaLnBrk="0" fontAlgn="base" hangingPunct="0">
              <a:lnSpc>
                <a:spcPct val="110000"/>
              </a:lnSpc>
              <a:spcBef>
                <a:spcPct val="0"/>
              </a:spcBef>
              <a:spcAft>
                <a:spcPct val="0"/>
              </a:spcAft>
              <a:buFontTx/>
              <a:buChar char="–"/>
            </a:pPr>
            <a:r>
              <a:rPr lang="ru-RU" sz="2000" dirty="0" smtClean="0">
                <a:solidFill>
                  <a:srgbClr val="000000"/>
                </a:solidFill>
                <a:latin typeface="Arial" charset="0"/>
                <a:ea typeface="ＭＳ Ｐゴシック" pitchFamily="-112" charset="-128"/>
              </a:rPr>
              <a:t>Издательская деятельность</a:t>
            </a:r>
          </a:p>
          <a:p>
            <a:pPr marL="742950" lvl="1" indent="-285750" defTabSz="914400" eaLnBrk="0" fontAlgn="base" hangingPunct="0">
              <a:lnSpc>
                <a:spcPct val="110000"/>
              </a:lnSpc>
              <a:spcBef>
                <a:spcPct val="0"/>
              </a:spcBef>
              <a:spcAft>
                <a:spcPct val="0"/>
              </a:spcAft>
              <a:buFontTx/>
              <a:buChar char="–"/>
            </a:pPr>
            <a:r>
              <a:rPr lang="ru-RU" sz="2000" dirty="0" smtClean="0">
                <a:solidFill>
                  <a:srgbClr val="000000"/>
                </a:solidFill>
                <a:latin typeface="Arial" charset="0"/>
                <a:ea typeface="ＭＳ Ｐゴシック" pitchFamily="-112" charset="-128"/>
              </a:rPr>
              <a:t>Проведение конференций</a:t>
            </a:r>
            <a:endParaRPr lang="en-US" sz="2000" dirty="0">
              <a:solidFill>
                <a:srgbClr val="000000"/>
              </a:solidFill>
              <a:latin typeface="Arial" charset="0"/>
              <a:ea typeface="ＭＳ Ｐゴシック" pitchFamily="-112" charset="-128"/>
            </a:endParaRPr>
          </a:p>
          <a:p>
            <a:pPr marL="742950" lvl="1" indent="-285750" defTabSz="914400" eaLnBrk="0" fontAlgn="base" hangingPunct="0">
              <a:lnSpc>
                <a:spcPct val="110000"/>
              </a:lnSpc>
              <a:spcBef>
                <a:spcPct val="0"/>
              </a:spcBef>
              <a:spcAft>
                <a:spcPct val="0"/>
              </a:spcAft>
              <a:buFontTx/>
              <a:buChar char="–"/>
            </a:pPr>
            <a:r>
              <a:rPr lang="ru-RU" sz="2000" dirty="0" smtClean="0">
                <a:solidFill>
                  <a:srgbClr val="000000"/>
                </a:solidFill>
                <a:latin typeface="Arial" charset="0"/>
                <a:ea typeface="ＭＳ Ｐゴシック" pitchFamily="-112" charset="-128"/>
              </a:rPr>
              <a:t>Разработка стандартов</a:t>
            </a:r>
            <a:endParaRPr lang="en-US" sz="2000" i="1" dirty="0"/>
          </a:p>
          <a:p>
            <a:pPr lvl="1" defTabSz="914400" eaLnBrk="0" fontAlgn="base" hangingPunct="0">
              <a:lnSpc>
                <a:spcPct val="110000"/>
              </a:lnSpc>
              <a:spcBef>
                <a:spcPct val="0"/>
              </a:spcBef>
              <a:spcAft>
                <a:spcPct val="0"/>
              </a:spcAft>
            </a:pPr>
            <a:endParaRPr lang="en-US" sz="2000" i="1" dirty="0"/>
          </a:p>
        </p:txBody>
      </p:sp>
      <p:sp>
        <p:nvSpPr>
          <p:cNvPr id="60421" name="Rectangle 5"/>
          <p:cNvSpPr>
            <a:spLocks noChangeArrowheads="1"/>
          </p:cNvSpPr>
          <p:nvPr/>
        </p:nvSpPr>
        <p:spPr bwMode="auto">
          <a:xfrm>
            <a:off x="381000" y="6019800"/>
            <a:ext cx="184731" cy="387798"/>
          </a:xfrm>
          <a:prstGeom prst="rect">
            <a:avLst/>
          </a:prstGeom>
          <a:solidFill>
            <a:schemeClr val="bg1">
              <a:alpha val="74001"/>
            </a:schemeClr>
          </a:solidFill>
          <a:ln w="9525" algn="ctr">
            <a:noFill/>
            <a:miter lim="800000"/>
            <a:headEnd/>
            <a:tailEnd/>
          </a:ln>
          <a:effectLst/>
        </p:spPr>
        <p:txBody>
          <a:bodyPr wrap="none">
            <a:spAutoFit/>
          </a:bodyPr>
          <a:lstStyle/>
          <a:p>
            <a:pPr marL="342900" indent="-342900" defTabSz="914400" eaLnBrk="0" fontAlgn="base" hangingPunct="0">
              <a:spcBef>
                <a:spcPct val="0"/>
              </a:spcBef>
              <a:spcAft>
                <a:spcPct val="0"/>
              </a:spcAft>
            </a:pPr>
            <a:endParaRPr lang="en-US" sz="2400" i="1" dirty="0">
              <a:solidFill>
                <a:srgbClr val="990000"/>
              </a:solidFill>
              <a:latin typeface="Arial" charset="0"/>
              <a:ea typeface="ＭＳ Ｐゴシック" pitchFamily="-112" charset="-128"/>
            </a:endParaRPr>
          </a:p>
        </p:txBody>
      </p:sp>
      <p:sp>
        <p:nvSpPr>
          <p:cNvPr id="2" name="TextBox 1"/>
          <p:cNvSpPr txBox="1"/>
          <p:nvPr/>
        </p:nvSpPr>
        <p:spPr>
          <a:xfrm>
            <a:off x="6029497" y="5142635"/>
            <a:ext cx="1652568" cy="461665"/>
          </a:xfrm>
          <a:prstGeom prst="rect">
            <a:avLst/>
          </a:prstGeom>
          <a:noFill/>
        </p:spPr>
        <p:txBody>
          <a:bodyPr wrap="none" rtlCol="0">
            <a:spAutoFit/>
          </a:bodyPr>
          <a:lstStyle/>
          <a:p>
            <a:pPr defTabSz="914400" eaLnBrk="0" fontAlgn="base" hangingPunct="0">
              <a:spcBef>
                <a:spcPct val="0"/>
              </a:spcBef>
              <a:spcAft>
                <a:spcPct val="0"/>
              </a:spcAft>
            </a:pPr>
            <a:r>
              <a:rPr lang="en-US" sz="1200" dirty="0" smtClean="0">
                <a:solidFill>
                  <a:srgbClr val="C00000"/>
                </a:solidFill>
                <a:latin typeface="Arial" charset="0"/>
                <a:ea typeface="ＭＳ Ｐゴシック" pitchFamily="-112" charset="-128"/>
              </a:rPr>
              <a:t>Dr. Roberto de </a:t>
            </a:r>
            <a:r>
              <a:rPr lang="en-US" sz="1200" dirty="0" err="1" smtClean="0">
                <a:solidFill>
                  <a:srgbClr val="C00000"/>
                </a:solidFill>
                <a:latin typeface="Arial" charset="0"/>
                <a:ea typeface="ＭＳ Ｐゴシック" pitchFamily="-112" charset="-128"/>
              </a:rPr>
              <a:t>Marca</a:t>
            </a:r>
            <a:endParaRPr lang="en-US" sz="1200" dirty="0" smtClean="0">
              <a:solidFill>
                <a:srgbClr val="C00000"/>
              </a:solidFill>
              <a:latin typeface="Arial" charset="0"/>
              <a:ea typeface="ＭＳ Ｐゴシック" pitchFamily="-112" charset="-128"/>
            </a:endParaRPr>
          </a:p>
          <a:p>
            <a:pPr defTabSz="914400" eaLnBrk="0" fontAlgn="base" hangingPunct="0">
              <a:spcBef>
                <a:spcPct val="0"/>
              </a:spcBef>
              <a:spcAft>
                <a:spcPct val="0"/>
              </a:spcAft>
            </a:pPr>
            <a:r>
              <a:rPr lang="en-US" sz="1200" dirty="0" smtClean="0">
                <a:solidFill>
                  <a:srgbClr val="C00000"/>
                </a:solidFill>
                <a:latin typeface="Arial" charset="0"/>
                <a:ea typeface="ＭＳ Ｐゴシック" pitchFamily="-112" charset="-128"/>
              </a:rPr>
              <a:t>2014 President IEEE</a:t>
            </a:r>
            <a:endParaRPr lang="en-US" sz="1200" dirty="0">
              <a:solidFill>
                <a:srgbClr val="C00000"/>
              </a:solidFill>
              <a:latin typeface="Arial" charset="0"/>
              <a:ea typeface="ＭＳ Ｐゴシック" pitchFamily="-112" charset="-128"/>
            </a:endParaRPr>
          </a:p>
        </p:txBody>
      </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01731" y="3180485"/>
            <a:ext cx="1308100" cy="19621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757857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dissolve">
                                      <p:cBhvr>
                                        <p:cTn id="7"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ru-RU" sz="3200" b="1" dirty="0" smtClean="0">
                <a:ea typeface="ＭＳ Ｐゴシック" pitchFamily="34" charset="-128"/>
              </a:rPr>
              <a:t>Исследования </a:t>
            </a:r>
            <a:r>
              <a:rPr lang="en-US" sz="3200" b="1" dirty="0" smtClean="0">
                <a:ea typeface="ＭＳ Ｐゴシック" pitchFamily="34" charset="-128"/>
              </a:rPr>
              <a:t>IEEE </a:t>
            </a:r>
            <a:r>
              <a:rPr lang="ru-RU" sz="3200" b="1" dirty="0" smtClean="0">
                <a:ea typeface="ＭＳ Ｐゴシック" pitchFamily="34" charset="-128"/>
              </a:rPr>
              <a:t>содействуют созданию новых патентов </a:t>
            </a:r>
            <a:endParaRPr lang="en-US" sz="3200" b="1" dirty="0" smtClean="0">
              <a:ea typeface="ＭＳ Ｐゴシック" pitchFamily="34" charset="-128"/>
            </a:endParaRPr>
          </a:p>
        </p:txBody>
      </p:sp>
      <p:sp>
        <p:nvSpPr>
          <p:cNvPr id="74755" name="Rounded Rectangle 5"/>
          <p:cNvSpPr>
            <a:spLocks noChangeArrowheads="1"/>
          </p:cNvSpPr>
          <p:nvPr/>
        </p:nvSpPr>
        <p:spPr bwMode="auto">
          <a:xfrm>
            <a:off x="4248150" y="1550988"/>
            <a:ext cx="4267200" cy="4038600"/>
          </a:xfrm>
          <a:prstGeom prst="roundRect">
            <a:avLst>
              <a:gd name="adj" fmla="val 3458"/>
            </a:avLst>
          </a:prstGeom>
          <a:noFill/>
          <a:ln w="38100">
            <a:solidFill>
              <a:srgbClr val="4A8319"/>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74756" name="TextBox 6"/>
          <p:cNvSpPr txBox="1">
            <a:spLocks noChangeArrowheads="1"/>
          </p:cNvSpPr>
          <p:nvPr/>
        </p:nvSpPr>
        <p:spPr bwMode="auto">
          <a:xfrm>
            <a:off x="4400550" y="1679598"/>
            <a:ext cx="4114800" cy="90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lnSpc>
                <a:spcPts val="2100"/>
              </a:lnSpc>
              <a:spcBef>
                <a:spcPct val="0"/>
              </a:spcBef>
              <a:spcAft>
                <a:spcPct val="0"/>
              </a:spcAft>
            </a:pPr>
            <a:r>
              <a:rPr lang="ru-RU" sz="2300" b="1" baseline="30000" dirty="0" smtClean="0">
                <a:solidFill>
                  <a:srgbClr val="4A8319"/>
                </a:solidFill>
                <a:latin typeface="Verdana" pitchFamily="34" charset="0"/>
              </a:rPr>
              <a:t>Исследование топ</a:t>
            </a:r>
            <a:r>
              <a:rPr lang="en-US" sz="2300" b="1" baseline="30000" dirty="0" smtClean="0">
                <a:solidFill>
                  <a:srgbClr val="4A8319"/>
                </a:solidFill>
                <a:latin typeface="Verdana" pitchFamily="34" charset="0"/>
              </a:rPr>
              <a:t> 40 </a:t>
            </a:r>
            <a:r>
              <a:rPr lang="ru-RU" sz="2300" b="1" baseline="30000" dirty="0" smtClean="0">
                <a:solidFill>
                  <a:srgbClr val="4A8319"/>
                </a:solidFill>
                <a:latin typeface="Verdana" pitchFamily="34" charset="0"/>
              </a:rPr>
              <a:t>патентующих организаций</a:t>
            </a:r>
            <a:r>
              <a:rPr lang="en-US" sz="2300" b="1" baseline="30000" dirty="0">
                <a:solidFill>
                  <a:srgbClr val="4A8319"/>
                </a:solidFill>
                <a:latin typeface="Verdana" pitchFamily="34" charset="0"/>
              </a:rPr>
              <a:t/>
            </a:r>
            <a:br>
              <a:rPr lang="en-US" sz="2300" b="1" baseline="30000" dirty="0">
                <a:solidFill>
                  <a:srgbClr val="4A8319"/>
                </a:solidFill>
                <a:latin typeface="Verdana" pitchFamily="34" charset="0"/>
              </a:rPr>
            </a:br>
            <a:r>
              <a:rPr lang="ru-RU" sz="2300" b="1" baseline="30000" dirty="0" smtClean="0">
                <a:solidFill>
                  <a:srgbClr val="4A8319"/>
                </a:solidFill>
                <a:latin typeface="Verdana" pitchFamily="34" charset="0"/>
              </a:rPr>
              <a:t>ссылаются на </a:t>
            </a:r>
            <a:r>
              <a:rPr lang="en-US" sz="2300" b="1" baseline="30000" dirty="0" smtClean="0">
                <a:solidFill>
                  <a:srgbClr val="4A8319"/>
                </a:solidFill>
                <a:latin typeface="Verdana" pitchFamily="34" charset="0"/>
              </a:rPr>
              <a:t>IEEE </a:t>
            </a:r>
            <a:r>
              <a:rPr lang="ru-RU" sz="2300" b="1" baseline="30000" dirty="0" smtClean="0">
                <a:solidFill>
                  <a:srgbClr val="4A8319"/>
                </a:solidFill>
                <a:latin typeface="Verdana" pitchFamily="34" charset="0"/>
              </a:rPr>
              <a:t>больше всего</a:t>
            </a:r>
            <a:endParaRPr lang="en-US" sz="2300" dirty="0">
              <a:solidFill>
                <a:srgbClr val="4A8319"/>
              </a:solidFill>
              <a:latin typeface="Verdana" pitchFamily="34" charset="0"/>
            </a:endParaRPr>
          </a:p>
        </p:txBody>
      </p:sp>
      <p:sp>
        <p:nvSpPr>
          <p:cNvPr id="6" name="TextBox 5"/>
          <p:cNvSpPr txBox="1"/>
          <p:nvPr/>
        </p:nvSpPr>
        <p:spPr>
          <a:xfrm>
            <a:off x="4425949" y="2397125"/>
            <a:ext cx="4041775" cy="2913618"/>
          </a:xfrm>
          <a:prstGeom prst="rect">
            <a:avLst/>
          </a:prstGeom>
          <a:noFill/>
        </p:spPr>
        <p:txBody>
          <a:bodyPr wrap="square">
            <a:spAutoFit/>
          </a:bodyPr>
          <a:lstStyle/>
          <a:p>
            <a:pPr marL="228600" indent="-228600" fontAlgn="base">
              <a:lnSpc>
                <a:spcPts val="1800"/>
              </a:lnSpc>
              <a:spcBef>
                <a:spcPct val="0"/>
              </a:spcBef>
              <a:spcAft>
                <a:spcPts val="1400"/>
              </a:spcAft>
              <a:buSzPct val="150000"/>
              <a:buFont typeface="Arial"/>
              <a:buChar char="•"/>
              <a:defRPr/>
            </a:pPr>
            <a:r>
              <a:rPr lang="ru-RU" sz="1500" dirty="0" smtClean="0">
                <a:solidFill>
                  <a:srgbClr val="404040"/>
                </a:solidFill>
                <a:latin typeface="Verdana"/>
                <a:ea typeface="ＭＳ Ｐゴシック" charset="0"/>
                <a:cs typeface="Verdana"/>
              </a:rPr>
              <a:t>В ТРИ раза больше, чем на другие издательства</a:t>
            </a:r>
            <a:endParaRPr lang="en-US" sz="1500" dirty="0">
              <a:solidFill>
                <a:srgbClr val="404040"/>
              </a:solidFill>
              <a:latin typeface="Verdana"/>
              <a:ea typeface="ＭＳ Ｐゴシック" charset="0"/>
              <a:cs typeface="Verdana"/>
            </a:endParaRPr>
          </a:p>
          <a:p>
            <a:pPr marL="228600" indent="-228600" fontAlgn="base">
              <a:lnSpc>
                <a:spcPts val="1800"/>
              </a:lnSpc>
              <a:spcBef>
                <a:spcPct val="0"/>
              </a:spcBef>
              <a:spcAft>
                <a:spcPts val="1400"/>
              </a:spcAft>
              <a:buSzPct val="150000"/>
              <a:buFont typeface="Arial"/>
              <a:buChar char="•"/>
              <a:defRPr/>
            </a:pPr>
            <a:r>
              <a:rPr lang="ru-RU" sz="1500" dirty="0" smtClean="0">
                <a:solidFill>
                  <a:srgbClr val="404040"/>
                </a:solidFill>
                <a:latin typeface="Verdana"/>
                <a:ea typeface="ＭＳ Ｐゴシック" charset="0"/>
                <a:cs typeface="Verdana"/>
              </a:rPr>
              <a:t>Ссылки на </a:t>
            </a:r>
            <a:r>
              <a:rPr lang="en-US" sz="1500" dirty="0" smtClean="0">
                <a:solidFill>
                  <a:srgbClr val="404040"/>
                </a:solidFill>
                <a:latin typeface="Verdana"/>
                <a:ea typeface="ＭＳ Ｐゴシック" charset="0"/>
                <a:cs typeface="Verdana"/>
              </a:rPr>
              <a:t>IEEE </a:t>
            </a:r>
            <a:r>
              <a:rPr lang="ru-RU" sz="1500" dirty="0" smtClean="0">
                <a:solidFill>
                  <a:srgbClr val="404040"/>
                </a:solidFill>
                <a:latin typeface="Verdana"/>
                <a:ea typeface="ＭＳ Ｐゴシック" charset="0"/>
                <a:cs typeface="Verdana"/>
              </a:rPr>
              <a:t>в патентах выросли на </a:t>
            </a:r>
            <a:r>
              <a:rPr lang="en-US" sz="1500" dirty="0" smtClean="0">
                <a:solidFill>
                  <a:srgbClr val="404040"/>
                </a:solidFill>
                <a:latin typeface="Verdana"/>
                <a:ea typeface="ＭＳ Ｐゴシック" charset="0"/>
                <a:cs typeface="Verdana"/>
              </a:rPr>
              <a:t>660% </a:t>
            </a:r>
            <a:r>
              <a:rPr lang="ru-RU" sz="1500" dirty="0" smtClean="0">
                <a:solidFill>
                  <a:srgbClr val="404040"/>
                </a:solidFill>
                <a:latin typeface="Verdana"/>
                <a:ea typeface="ＭＳ Ｐゴシック" charset="0"/>
                <a:cs typeface="Verdana"/>
              </a:rPr>
              <a:t>с</a:t>
            </a:r>
            <a:r>
              <a:rPr lang="en-US" sz="1500" dirty="0" smtClean="0">
                <a:solidFill>
                  <a:srgbClr val="404040"/>
                </a:solidFill>
                <a:latin typeface="Verdana"/>
                <a:ea typeface="ＭＳ Ｐゴシック" charset="0"/>
                <a:cs typeface="Verdana"/>
              </a:rPr>
              <a:t> 1997</a:t>
            </a:r>
            <a:r>
              <a:rPr lang="ru-RU" sz="1500" dirty="0" smtClean="0">
                <a:solidFill>
                  <a:srgbClr val="404040"/>
                </a:solidFill>
                <a:latin typeface="Verdana"/>
                <a:ea typeface="ＭＳ Ｐゴシック" charset="0"/>
                <a:cs typeface="Verdana"/>
              </a:rPr>
              <a:t>г.</a:t>
            </a:r>
            <a:endParaRPr lang="en-US" sz="1500" dirty="0">
              <a:solidFill>
                <a:srgbClr val="404040"/>
              </a:solidFill>
              <a:latin typeface="Verdana"/>
              <a:ea typeface="ＭＳ Ｐゴシック" charset="0"/>
              <a:cs typeface="Verdana"/>
            </a:endParaRPr>
          </a:p>
          <a:p>
            <a:pPr marL="228600" indent="-228600" fontAlgn="base">
              <a:lnSpc>
                <a:spcPts val="1800"/>
              </a:lnSpc>
              <a:spcBef>
                <a:spcPct val="0"/>
              </a:spcBef>
              <a:spcAft>
                <a:spcPts val="1400"/>
              </a:spcAft>
              <a:buSzPct val="150000"/>
              <a:buFont typeface="Arial"/>
              <a:buChar char="•"/>
              <a:defRPr/>
            </a:pPr>
            <a:r>
              <a:rPr lang="ru-RU" sz="1500" dirty="0" smtClean="0">
                <a:solidFill>
                  <a:srgbClr val="404040"/>
                </a:solidFill>
                <a:latin typeface="Verdana"/>
                <a:ea typeface="ＭＳ Ｐゴシック" charset="0"/>
                <a:cs typeface="Verdana"/>
              </a:rPr>
              <a:t>Возрастает роль высокотехничной литературы в патентах</a:t>
            </a:r>
            <a:endParaRPr lang="en-US" sz="1500" dirty="0">
              <a:solidFill>
                <a:srgbClr val="404040"/>
              </a:solidFill>
              <a:latin typeface="Verdana"/>
              <a:ea typeface="ＭＳ Ｐゴシック" charset="0"/>
              <a:cs typeface="Verdana"/>
            </a:endParaRPr>
          </a:p>
          <a:p>
            <a:pPr marL="228600" indent="-228600" fontAlgn="base">
              <a:lnSpc>
                <a:spcPts val="1800"/>
              </a:lnSpc>
              <a:spcBef>
                <a:spcPct val="0"/>
              </a:spcBef>
              <a:spcAft>
                <a:spcPts val="1400"/>
              </a:spcAft>
              <a:buSzPct val="150000"/>
              <a:buFont typeface="Arial"/>
              <a:buChar char="•"/>
              <a:defRPr/>
            </a:pPr>
            <a:r>
              <a:rPr lang="en-US" sz="1500" dirty="0">
                <a:solidFill>
                  <a:srgbClr val="404040"/>
                </a:solidFill>
                <a:latin typeface="Verdana"/>
                <a:ea typeface="ＭＳ Ｐゴシック" charset="0"/>
                <a:cs typeface="Verdana"/>
              </a:rPr>
              <a:t>IEEE </a:t>
            </a:r>
            <a:r>
              <a:rPr lang="ru-RU" sz="1500" dirty="0" smtClean="0">
                <a:solidFill>
                  <a:srgbClr val="404040"/>
                </a:solidFill>
                <a:latin typeface="Verdana"/>
                <a:ea typeface="ＭＳ Ｐゴシック" charset="0"/>
                <a:cs typeface="Verdana"/>
              </a:rPr>
              <a:t>публикует важные сведения об исследованиях для </a:t>
            </a:r>
            <a:r>
              <a:rPr lang="ru-RU" sz="1500" dirty="0" err="1" smtClean="0">
                <a:solidFill>
                  <a:srgbClr val="404040"/>
                </a:solidFill>
                <a:latin typeface="Verdana"/>
                <a:ea typeface="ＭＳ Ｐゴシック" charset="0"/>
                <a:cs typeface="Verdana"/>
              </a:rPr>
              <a:t>инноваторов</a:t>
            </a:r>
            <a:endParaRPr lang="en-US" sz="1500" dirty="0">
              <a:solidFill>
                <a:srgbClr val="404040"/>
              </a:solidFill>
              <a:latin typeface="Verdana"/>
              <a:ea typeface="ＭＳ Ｐゴシック" charset="0"/>
              <a:cs typeface="Verdana"/>
            </a:endParaRPr>
          </a:p>
          <a:p>
            <a:pPr fontAlgn="base">
              <a:lnSpc>
                <a:spcPts val="2000"/>
              </a:lnSpc>
              <a:spcBef>
                <a:spcPct val="0"/>
              </a:spcBef>
              <a:spcAft>
                <a:spcPts val="1200"/>
              </a:spcAft>
              <a:defRPr/>
            </a:pPr>
            <a:endParaRPr lang="en-US" sz="2200" dirty="0">
              <a:solidFill>
                <a:srgbClr val="0066A1">
                  <a:lumMod val="60000"/>
                  <a:lumOff val="40000"/>
                </a:srgbClr>
              </a:solidFill>
              <a:latin typeface="Verdana"/>
              <a:ea typeface="ＭＳ Ｐゴシック" charset="0"/>
              <a:cs typeface="Verdana"/>
            </a:endParaRPr>
          </a:p>
        </p:txBody>
      </p:sp>
      <p:cxnSp>
        <p:nvCxnSpPr>
          <p:cNvPr id="74758" name="Straight Connector 8"/>
          <p:cNvCxnSpPr>
            <a:cxnSpLocks noChangeShapeType="1"/>
          </p:cNvCxnSpPr>
          <p:nvPr/>
        </p:nvCxnSpPr>
        <p:spPr bwMode="auto">
          <a:xfrm>
            <a:off x="4521200" y="3009900"/>
            <a:ext cx="3657600" cy="0"/>
          </a:xfrm>
          <a:prstGeom prst="line">
            <a:avLst/>
          </a:prstGeom>
          <a:noFill/>
          <a:ln w="9525">
            <a:solidFill>
              <a:srgbClr val="69BE28"/>
            </a:solidFill>
            <a:round/>
            <a:headEnd/>
            <a:tailEnd/>
          </a:ln>
          <a:extLst>
            <a:ext uri="{909E8E84-426E-40DD-AFC4-6F175D3DCCD1}">
              <a14:hiddenFill xmlns="" xmlns:a14="http://schemas.microsoft.com/office/drawing/2010/main">
                <a:noFill/>
              </a14:hiddenFill>
            </a:ext>
          </a:extLst>
        </p:spPr>
      </p:cxnSp>
      <p:sp>
        <p:nvSpPr>
          <p:cNvPr id="74759" name="Rounded Rectangle 9"/>
          <p:cNvSpPr>
            <a:spLocks noChangeArrowheads="1"/>
          </p:cNvSpPr>
          <p:nvPr/>
        </p:nvSpPr>
        <p:spPr bwMode="auto">
          <a:xfrm>
            <a:off x="4248150" y="5132388"/>
            <a:ext cx="4267200" cy="457200"/>
          </a:xfrm>
          <a:prstGeom prst="roundRect">
            <a:avLst>
              <a:gd name="adj" fmla="val 24292"/>
            </a:avLst>
          </a:prstGeom>
          <a:solidFill>
            <a:srgbClr val="4A8319"/>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74760" name="Rounded Rectangle 10"/>
          <p:cNvSpPr>
            <a:spLocks noChangeArrowheads="1"/>
          </p:cNvSpPr>
          <p:nvPr/>
        </p:nvSpPr>
        <p:spPr bwMode="auto">
          <a:xfrm>
            <a:off x="4248150" y="5025399"/>
            <a:ext cx="4267200" cy="457200"/>
          </a:xfrm>
          <a:prstGeom prst="roundRect">
            <a:avLst>
              <a:gd name="adj" fmla="val 0"/>
            </a:avLst>
          </a:prstGeom>
          <a:solidFill>
            <a:srgbClr val="4A8319"/>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cxnSp>
        <p:nvCxnSpPr>
          <p:cNvPr id="74761" name="Straight Connector 12"/>
          <p:cNvCxnSpPr>
            <a:cxnSpLocks noChangeShapeType="1"/>
          </p:cNvCxnSpPr>
          <p:nvPr/>
        </p:nvCxnSpPr>
        <p:spPr bwMode="auto">
          <a:xfrm>
            <a:off x="4521200" y="3657600"/>
            <a:ext cx="3657600" cy="0"/>
          </a:xfrm>
          <a:prstGeom prst="line">
            <a:avLst/>
          </a:prstGeom>
          <a:noFill/>
          <a:ln w="9525">
            <a:solidFill>
              <a:srgbClr val="69BE28"/>
            </a:solidFill>
            <a:round/>
            <a:headEnd/>
            <a:tailEnd/>
          </a:ln>
          <a:extLst>
            <a:ext uri="{909E8E84-426E-40DD-AFC4-6F175D3DCCD1}">
              <a14:hiddenFill xmlns="" xmlns:a14="http://schemas.microsoft.com/office/drawing/2010/main">
                <a:noFill/>
              </a14:hiddenFill>
            </a:ext>
          </a:extLst>
        </p:spPr>
      </p:cxnSp>
      <p:cxnSp>
        <p:nvCxnSpPr>
          <p:cNvPr id="74762" name="Straight Connector 13"/>
          <p:cNvCxnSpPr>
            <a:cxnSpLocks noChangeShapeType="1"/>
          </p:cNvCxnSpPr>
          <p:nvPr/>
        </p:nvCxnSpPr>
        <p:spPr bwMode="auto">
          <a:xfrm>
            <a:off x="4521200" y="4279900"/>
            <a:ext cx="3657600" cy="0"/>
          </a:xfrm>
          <a:prstGeom prst="line">
            <a:avLst/>
          </a:prstGeom>
          <a:noFill/>
          <a:ln w="9525">
            <a:solidFill>
              <a:srgbClr val="69BE28"/>
            </a:solidFill>
            <a:round/>
            <a:headEnd/>
            <a:tailEnd/>
          </a:ln>
          <a:extLst>
            <a:ext uri="{909E8E84-426E-40DD-AFC4-6F175D3DCCD1}">
              <a14:hiddenFill xmlns="" xmlns:a14="http://schemas.microsoft.com/office/drawing/2010/main">
                <a:noFill/>
              </a14:hiddenFill>
            </a:ext>
          </a:extLst>
        </p:spPr>
      </p:cxnSp>
      <p:sp>
        <p:nvSpPr>
          <p:cNvPr id="74764" name="TextBox 11"/>
          <p:cNvSpPr txBox="1">
            <a:spLocks noChangeArrowheads="1"/>
          </p:cNvSpPr>
          <p:nvPr/>
        </p:nvSpPr>
        <p:spPr bwMode="auto">
          <a:xfrm>
            <a:off x="4295775" y="5126422"/>
            <a:ext cx="4171950"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lnSpc>
                <a:spcPts val="1500"/>
              </a:lnSpc>
              <a:spcBef>
                <a:spcPct val="0"/>
              </a:spcBef>
              <a:spcAft>
                <a:spcPct val="0"/>
              </a:spcAft>
            </a:pPr>
            <a:r>
              <a:rPr lang="en-US" sz="1500" baseline="30000" dirty="0">
                <a:solidFill>
                  <a:srgbClr val="FFFFFF"/>
                </a:solidFill>
                <a:latin typeface="Verdana" pitchFamily="34" charset="0"/>
              </a:rPr>
              <a:t>1790 Analytics LLC performed an in-depth analysis </a:t>
            </a:r>
            <a:br>
              <a:rPr lang="en-US" sz="1500" baseline="30000" dirty="0">
                <a:solidFill>
                  <a:srgbClr val="FFFFFF"/>
                </a:solidFill>
                <a:latin typeface="Verdana" pitchFamily="34" charset="0"/>
              </a:rPr>
            </a:br>
            <a:r>
              <a:rPr lang="en-US" sz="1500" baseline="30000" dirty="0">
                <a:solidFill>
                  <a:srgbClr val="FFFFFF"/>
                </a:solidFill>
                <a:latin typeface="Verdana" pitchFamily="34" charset="0"/>
              </a:rPr>
              <a:t>of the science references from patents filed with the USPTO.</a:t>
            </a:r>
          </a:p>
          <a:p>
            <a:pPr eaLnBrk="1" fontAlgn="base" hangingPunct="1">
              <a:lnSpc>
                <a:spcPts val="1500"/>
              </a:lnSpc>
              <a:spcBef>
                <a:spcPct val="0"/>
              </a:spcBef>
              <a:spcAft>
                <a:spcPct val="0"/>
              </a:spcAft>
            </a:pPr>
            <a:endParaRPr lang="en-US" dirty="0">
              <a:solidFill>
                <a:srgbClr val="404040"/>
              </a:solidFill>
            </a:endParaRPr>
          </a:p>
        </p:txBody>
      </p:sp>
      <p:sp>
        <p:nvSpPr>
          <p:cNvPr id="14" name="TextBox 13"/>
          <p:cNvSpPr txBox="1"/>
          <p:nvPr/>
        </p:nvSpPr>
        <p:spPr>
          <a:xfrm>
            <a:off x="584200" y="6226175"/>
            <a:ext cx="4216400" cy="236538"/>
          </a:xfrm>
          <a:prstGeom prst="rect">
            <a:avLst/>
          </a:prstGeom>
          <a:noFill/>
        </p:spPr>
        <p:txBody>
          <a:bodyPr>
            <a:spAutoFit/>
          </a:bodyPr>
          <a:lstStyle/>
          <a:p>
            <a:pPr fontAlgn="base">
              <a:spcBef>
                <a:spcPct val="0"/>
              </a:spcBef>
              <a:spcAft>
                <a:spcPct val="0"/>
              </a:spcAft>
              <a:defRPr/>
            </a:pPr>
            <a:r>
              <a:rPr lang="en-US" sz="1400" baseline="30000" dirty="0">
                <a:solidFill>
                  <a:srgbClr val="404040">
                    <a:lumMod val="65000"/>
                    <a:lumOff val="35000"/>
                  </a:srgbClr>
                </a:solidFill>
                <a:latin typeface="Arial" charset="0"/>
                <a:ea typeface="ＭＳ Ｐゴシック" charset="0"/>
                <a:cs typeface="ＭＳ Ｐゴシック" charset="0"/>
              </a:rPr>
              <a:t>Source: 1790 Analytics LLC </a:t>
            </a:r>
            <a:r>
              <a:rPr lang="en-US" sz="1400" baseline="30000" dirty="0" smtClean="0">
                <a:solidFill>
                  <a:srgbClr val="404040">
                    <a:lumMod val="65000"/>
                    <a:lumOff val="35000"/>
                  </a:srgbClr>
                </a:solidFill>
                <a:latin typeface="Arial" charset="0"/>
                <a:ea typeface="ＭＳ Ｐゴシック" charset="0"/>
                <a:cs typeface="ＭＳ Ｐゴシック" charset="0"/>
              </a:rPr>
              <a:t>2013, </a:t>
            </a:r>
            <a:r>
              <a:rPr lang="en-US" sz="1400" baseline="30000" dirty="0">
                <a:solidFill>
                  <a:srgbClr val="404040">
                    <a:lumMod val="65000"/>
                    <a:lumOff val="35000"/>
                  </a:srgbClr>
                </a:solidFill>
                <a:latin typeface="Arial" charset="0"/>
                <a:ea typeface="ＭＳ Ｐゴシック" charset="0"/>
                <a:cs typeface="ＭＳ Ｐゴシック" charset="0"/>
              </a:rPr>
              <a:t>Science References from </a:t>
            </a:r>
            <a:r>
              <a:rPr lang="en-US" sz="1400" baseline="30000" dirty="0" smtClean="0">
                <a:solidFill>
                  <a:srgbClr val="404040">
                    <a:lumMod val="65000"/>
                    <a:lumOff val="35000"/>
                  </a:srgbClr>
                </a:solidFill>
                <a:latin typeface="Arial" charset="0"/>
                <a:ea typeface="ＭＳ Ｐゴシック" charset="0"/>
                <a:cs typeface="ＭＳ Ｐゴシック" charset="0"/>
              </a:rPr>
              <a:t>1997-2012</a:t>
            </a:r>
            <a:endParaRPr lang="en-US" sz="1400" baseline="30000" dirty="0">
              <a:solidFill>
                <a:srgbClr val="404040">
                  <a:lumMod val="65000"/>
                  <a:lumOff val="35000"/>
                </a:srgbClr>
              </a:solidFill>
              <a:latin typeface="Arial" charset="0"/>
              <a:ea typeface="ＭＳ Ｐゴシック" charset="0"/>
              <a:cs typeface="ＭＳ Ｐゴシック" charset="0"/>
            </a:endParaRPr>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86342" y="1598612"/>
            <a:ext cx="3083935" cy="3990975"/>
          </a:xfrm>
          <a:prstGeom prst="rect">
            <a:avLst/>
          </a:prstGeom>
          <a:ln>
            <a:solidFill>
              <a:schemeClr val="tx1"/>
            </a:solidFill>
          </a:ln>
        </p:spPr>
      </p:pic>
    </p:spTree>
    <p:extLst>
      <p:ext uri="{BB962C8B-B14F-4D97-AF65-F5344CB8AC3E}">
        <p14:creationId xmlns="" xmlns:p14="http://schemas.microsoft.com/office/powerpoint/2010/main" val="4152120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1000"/>
                                        <p:tgtEl>
                                          <p:spTgt spid="6">
                                            <p:txEl>
                                              <p:pRg st="1" end="1"/>
                                            </p:txEl>
                                          </p:spTgt>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1000"/>
                                        <p:tgtEl>
                                          <p:spTgt spid="6">
                                            <p:txEl>
                                              <p:pRg st="2" end="2"/>
                                            </p:txEl>
                                          </p:spTgt>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left)">
                                      <p:cBhvr>
                                        <p:cTn id="19"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ru-RU" sz="3200" b="1" dirty="0" smtClean="0">
                <a:latin typeface="Verdana" pitchFamily="34" charset="0"/>
                <a:ea typeface="ＭＳ Ｐゴシック" pitchFamily="122" charset="-128"/>
              </a:rPr>
              <a:t>Патенты цитируют </a:t>
            </a:r>
            <a:br>
              <a:rPr lang="ru-RU" sz="3200" b="1" dirty="0" smtClean="0">
                <a:latin typeface="Verdana" pitchFamily="34" charset="0"/>
                <a:ea typeface="ＭＳ Ｐゴシック" pitchFamily="122" charset="-128"/>
              </a:rPr>
            </a:br>
            <a:r>
              <a:rPr lang="ru-RU" sz="3200" b="1" dirty="0" smtClean="0">
                <a:latin typeface="Verdana" pitchFamily="34" charset="0"/>
                <a:ea typeface="ＭＳ Ｐゴシック" pitchFamily="122" charset="-128"/>
              </a:rPr>
              <a:t>публикации </a:t>
            </a:r>
            <a:r>
              <a:rPr lang="en-US" sz="3200" b="1" dirty="0" smtClean="0">
                <a:latin typeface="Verdana" pitchFamily="34" charset="0"/>
                <a:ea typeface="ＭＳ Ｐゴシック" pitchFamily="122" charset="-128"/>
              </a:rPr>
              <a:t>IEEE </a:t>
            </a:r>
            <a:br>
              <a:rPr lang="en-US" sz="3200" b="1" dirty="0" smtClean="0">
                <a:latin typeface="Verdana" pitchFamily="34" charset="0"/>
                <a:ea typeface="ＭＳ Ｐゴシック" pitchFamily="122" charset="-128"/>
              </a:rPr>
            </a:br>
            <a:r>
              <a:rPr lang="ru-RU" sz="2000" b="1" dirty="0" smtClean="0">
                <a:latin typeface="Verdana" pitchFamily="34" charset="0"/>
                <a:ea typeface="ＭＳ Ｐゴシック" pitchFamily="122" charset="-128"/>
              </a:rPr>
              <a:t>Пример из</a:t>
            </a:r>
            <a:r>
              <a:rPr lang="en-US" sz="2000" b="1" dirty="0" smtClean="0">
                <a:latin typeface="Verdana" pitchFamily="34" charset="0"/>
                <a:ea typeface="ＭＳ Ｐゴシック" pitchFamily="122" charset="-128"/>
              </a:rPr>
              <a:t> USPTO Database</a:t>
            </a:r>
          </a:p>
        </p:txBody>
      </p:sp>
      <p:pic>
        <p:nvPicPr>
          <p:cNvPr id="6" name="Picture 5" descr="ford-patent.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276600" y="1828800"/>
            <a:ext cx="5443538" cy="3944938"/>
          </a:xfrm>
          <a:prstGeom prst="rect">
            <a:avLst/>
          </a:prstGeom>
          <a:noFill/>
          <a:ln w="12700">
            <a:solidFill>
              <a:schemeClr val="tx1"/>
            </a:solidFill>
            <a:miter lim="800000"/>
            <a:headEnd/>
            <a:tailEnd/>
          </a:ln>
          <a:effectLst>
            <a:outerShdw blurRad="50800" dist="38100" dir="2700000" algn="tl" rotWithShape="0">
              <a:srgbClr val="808080">
                <a:alpha val="42999"/>
              </a:srgbClr>
            </a:outerShdw>
          </a:effectLst>
          <a:extLst>
            <a:ext uri="{909E8E84-426E-40DD-AFC4-6F175D3DCCD1}">
              <a14:hiddenFill xmlns="" xmlns:a14="http://schemas.microsoft.com/office/drawing/2010/main">
                <a:solidFill>
                  <a:srgbClr val="FFFFFF"/>
                </a:solidFill>
              </a14:hiddenFill>
            </a:ext>
          </a:extLst>
        </p:spPr>
      </p:pic>
      <p:sp>
        <p:nvSpPr>
          <p:cNvPr id="7" name="Rectangle 6"/>
          <p:cNvSpPr>
            <a:spLocks noChangeArrowheads="1"/>
          </p:cNvSpPr>
          <p:nvPr/>
        </p:nvSpPr>
        <p:spPr bwMode="auto">
          <a:xfrm>
            <a:off x="457200" y="1752600"/>
            <a:ext cx="25955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600" b="1" dirty="0">
                <a:solidFill>
                  <a:srgbClr val="4A8319"/>
                </a:solidFill>
                <a:latin typeface="Verdana" pitchFamily="34" charset="0"/>
                <a:ea typeface="ＭＳ Ｐゴシック" charset="0"/>
              </a:rPr>
              <a:t>Ford Motor Company</a:t>
            </a:r>
          </a:p>
          <a:p>
            <a:pPr fontAlgn="base">
              <a:spcBef>
                <a:spcPct val="0"/>
              </a:spcBef>
              <a:spcAft>
                <a:spcPct val="0"/>
              </a:spcAft>
            </a:pPr>
            <a:r>
              <a:rPr lang="en-US" sz="1600" b="1" dirty="0">
                <a:solidFill>
                  <a:srgbClr val="4A8319"/>
                </a:solidFill>
                <a:latin typeface="Verdana" pitchFamily="34" charset="0"/>
                <a:ea typeface="ＭＳ Ｐゴシック" charset="0"/>
              </a:rPr>
              <a:t>Patent #8,014,922</a:t>
            </a:r>
          </a:p>
        </p:txBody>
      </p:sp>
      <p:sp>
        <p:nvSpPr>
          <p:cNvPr id="9" name="TextBox 8"/>
          <p:cNvSpPr txBox="1"/>
          <p:nvPr/>
        </p:nvSpPr>
        <p:spPr>
          <a:xfrm>
            <a:off x="584200" y="6226175"/>
            <a:ext cx="3657600" cy="236538"/>
          </a:xfrm>
          <a:prstGeom prst="rect">
            <a:avLst/>
          </a:prstGeom>
          <a:noFill/>
        </p:spPr>
        <p:txBody>
          <a:bodyPr>
            <a:spAutoFit/>
          </a:bodyPr>
          <a:lstStyle/>
          <a:p>
            <a:pPr fontAlgn="base">
              <a:spcBef>
                <a:spcPct val="0"/>
              </a:spcBef>
              <a:spcAft>
                <a:spcPct val="0"/>
              </a:spcAft>
              <a:defRPr/>
            </a:pPr>
            <a:r>
              <a:rPr lang="en-US" sz="1400" baseline="30000" dirty="0">
                <a:solidFill>
                  <a:srgbClr val="404040">
                    <a:lumMod val="65000"/>
                    <a:lumOff val="35000"/>
                  </a:srgbClr>
                </a:solidFill>
                <a:latin typeface="Arial" charset="0"/>
                <a:ea typeface="ＭＳ Ｐゴシック" charset="0"/>
                <a:cs typeface="ＭＳ Ｐゴシック" charset="0"/>
              </a:rPr>
              <a:t>Source: </a:t>
            </a:r>
            <a:r>
              <a:rPr lang="en-US" sz="1400" baseline="30000" dirty="0" smtClean="0">
                <a:solidFill>
                  <a:srgbClr val="404040">
                    <a:lumMod val="65000"/>
                    <a:lumOff val="35000"/>
                  </a:srgbClr>
                </a:solidFill>
                <a:latin typeface="Arial" charset="0"/>
                <a:ea typeface="ＭＳ Ｐゴシック" charset="0"/>
                <a:cs typeface="ＭＳ Ｐゴシック" charset="0"/>
              </a:rPr>
              <a:t>USPTO.gov</a:t>
            </a:r>
            <a:endParaRPr lang="en-US" sz="1400" baseline="30000" dirty="0">
              <a:solidFill>
                <a:srgbClr val="404040">
                  <a:lumMod val="65000"/>
                  <a:lumOff val="35000"/>
                </a:srgbClr>
              </a:solidFill>
              <a:latin typeface="Arial" charset="0"/>
              <a:ea typeface="ＭＳ Ｐゴシック" charset="0"/>
              <a:cs typeface="ＭＳ Ｐゴシック" charset="0"/>
            </a:endParaRPr>
          </a:p>
        </p:txBody>
      </p:sp>
    </p:spTree>
    <p:extLst>
      <p:ext uri="{BB962C8B-B14F-4D97-AF65-F5344CB8AC3E}">
        <p14:creationId xmlns="" xmlns:p14="http://schemas.microsoft.com/office/powerpoint/2010/main" val="17476307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ru-RU" sz="3200" b="1" dirty="0" smtClean="0">
                <a:latin typeface="Verdana" pitchFamily="34" charset="0"/>
                <a:ea typeface="ＭＳ Ｐゴシック" pitchFamily="122" charset="-128"/>
              </a:rPr>
              <a:t>Этот патент цитирует публикации</a:t>
            </a:r>
            <a:r>
              <a:rPr lang="en-US" sz="3200" b="1" dirty="0" smtClean="0">
                <a:latin typeface="Verdana" pitchFamily="34" charset="0"/>
                <a:ea typeface="ＭＳ Ｐゴシック" pitchFamily="122" charset="-128"/>
              </a:rPr>
              <a:t> IEEE</a:t>
            </a:r>
          </a:p>
        </p:txBody>
      </p:sp>
      <p:sp>
        <p:nvSpPr>
          <p:cNvPr id="7" name="Rounded Rectangle 8"/>
          <p:cNvSpPr>
            <a:spLocks noChangeArrowheads="1"/>
          </p:cNvSpPr>
          <p:nvPr/>
        </p:nvSpPr>
        <p:spPr bwMode="auto">
          <a:xfrm>
            <a:off x="381000" y="2400300"/>
            <a:ext cx="3200400" cy="838200"/>
          </a:xfrm>
          <a:prstGeom prst="roundRect">
            <a:avLst>
              <a:gd name="adj" fmla="val 17981"/>
            </a:avLst>
          </a:prstGeom>
          <a:solidFill>
            <a:srgbClr val="E3722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182880" tIns="0" rIns="0" bIns="0" anchor="ctr"/>
          <a:lstStyle/>
          <a:p>
            <a:pPr eaLnBrk="0" fontAlgn="base" hangingPunct="0">
              <a:lnSpc>
                <a:spcPts val="2200"/>
              </a:lnSpc>
              <a:spcBef>
                <a:spcPct val="0"/>
              </a:spcBef>
              <a:spcAft>
                <a:spcPct val="0"/>
              </a:spcAft>
            </a:pPr>
            <a:r>
              <a:rPr lang="ru-RU" sz="1500" b="1" dirty="0" smtClean="0">
                <a:solidFill>
                  <a:srgbClr val="FFFFFF"/>
                </a:solidFill>
                <a:latin typeface="Verdana" pitchFamily="34" charset="0"/>
                <a:ea typeface="ＭＳ Ｐゴシック" charset="0"/>
              </a:rPr>
              <a:t>Патент от </a:t>
            </a:r>
            <a:r>
              <a:rPr lang="en-US" sz="1500" b="1" dirty="0" smtClean="0">
                <a:solidFill>
                  <a:srgbClr val="FFFFFF"/>
                </a:solidFill>
                <a:latin typeface="Verdana" pitchFamily="34" charset="0"/>
                <a:ea typeface="ＭＳ Ｐゴシック" charset="0"/>
              </a:rPr>
              <a:t>Ford </a:t>
            </a:r>
            <a:endParaRPr lang="en-US" sz="1500" b="1" dirty="0">
              <a:solidFill>
                <a:srgbClr val="FFFFFF"/>
              </a:solidFill>
              <a:latin typeface="Verdana" pitchFamily="34" charset="0"/>
              <a:ea typeface="ＭＳ Ｐゴシック" charset="0"/>
            </a:endParaRPr>
          </a:p>
          <a:p>
            <a:pPr eaLnBrk="0" fontAlgn="base" hangingPunct="0">
              <a:lnSpc>
                <a:spcPts val="2200"/>
              </a:lnSpc>
              <a:spcBef>
                <a:spcPct val="0"/>
              </a:spcBef>
              <a:spcAft>
                <a:spcPct val="0"/>
              </a:spcAft>
            </a:pPr>
            <a:r>
              <a:rPr lang="en-US" sz="2000" b="1" dirty="0">
                <a:solidFill>
                  <a:srgbClr val="FFFFFF"/>
                </a:solidFill>
                <a:latin typeface="Verdana" pitchFamily="34" charset="0"/>
                <a:ea typeface="ＭＳ Ｐゴシック" charset="0"/>
              </a:rPr>
              <a:t>18</a:t>
            </a:r>
            <a:r>
              <a:rPr lang="en-US" sz="1500" b="1" dirty="0">
                <a:solidFill>
                  <a:srgbClr val="FFFFFF"/>
                </a:solidFill>
                <a:latin typeface="Verdana" pitchFamily="34" charset="0"/>
                <a:ea typeface="ＭＳ Ｐゴシック" charset="0"/>
              </a:rPr>
              <a:t> </a:t>
            </a:r>
            <a:r>
              <a:rPr lang="ru-RU" sz="1500" b="1" dirty="0" smtClean="0">
                <a:solidFill>
                  <a:srgbClr val="FFFFFF"/>
                </a:solidFill>
                <a:latin typeface="Verdana" pitchFamily="34" charset="0"/>
                <a:ea typeface="ＭＳ Ｐゴシック" charset="0"/>
              </a:rPr>
              <a:t>ссылок на </a:t>
            </a:r>
            <a:r>
              <a:rPr lang="en-US" sz="1500" b="1" dirty="0" smtClean="0">
                <a:solidFill>
                  <a:srgbClr val="FFFFFF"/>
                </a:solidFill>
                <a:latin typeface="Verdana" pitchFamily="34" charset="0"/>
                <a:ea typeface="ＭＳ Ｐゴシック" charset="0"/>
              </a:rPr>
              <a:t>IEEE</a:t>
            </a:r>
            <a:endParaRPr lang="en-US" sz="1500" b="1" dirty="0">
              <a:solidFill>
                <a:srgbClr val="FFFFFF"/>
              </a:solidFill>
              <a:latin typeface="Verdana" pitchFamily="34" charset="0"/>
              <a:ea typeface="ＭＳ Ｐゴシック" charset="0"/>
            </a:endParaRPr>
          </a:p>
        </p:txBody>
      </p:sp>
      <p:pic>
        <p:nvPicPr>
          <p:cNvPr id="9" name="Pictur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213697" y="1494042"/>
            <a:ext cx="5762625" cy="4191000"/>
          </a:xfrm>
          <a:prstGeom prst="rect">
            <a:avLst/>
          </a:prstGeom>
          <a:noFill/>
          <a:ln w="12700">
            <a:solidFill>
              <a:schemeClr val="tx1"/>
            </a:solidFill>
            <a:miter lim="800000"/>
            <a:headEnd/>
            <a:tailEnd/>
          </a:ln>
          <a:effectLst>
            <a:outerShdw blurRad="50800" dist="38100" dir="2700000" algn="tl" rotWithShape="0">
              <a:srgbClr val="808080">
                <a:alpha val="42999"/>
              </a:srgbClr>
            </a:outerShdw>
          </a:effectLst>
          <a:extLst>
            <a:ext uri="{909E8E84-426E-40DD-AFC4-6F175D3DCCD1}">
              <a14:hiddenFill xmlns="" xmlns:a14="http://schemas.microsoft.com/office/drawing/2010/main">
                <a:solidFill>
                  <a:srgbClr val="FFFFFF"/>
                </a:solidFill>
              </a14:hiddenFill>
            </a:ext>
          </a:extLst>
        </p:spPr>
      </p:pic>
      <p:sp>
        <p:nvSpPr>
          <p:cNvPr id="39941" name="Rectangle 68"/>
          <p:cNvSpPr>
            <a:spLocks noChangeArrowheads="1"/>
          </p:cNvSpPr>
          <p:nvPr/>
        </p:nvSpPr>
        <p:spPr bwMode="auto">
          <a:xfrm>
            <a:off x="457200" y="1752600"/>
            <a:ext cx="25955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600" b="1" dirty="0">
                <a:solidFill>
                  <a:srgbClr val="4A8319"/>
                </a:solidFill>
                <a:latin typeface="Verdana" pitchFamily="34" charset="0"/>
                <a:ea typeface="ＭＳ Ｐゴシック" charset="0"/>
              </a:rPr>
              <a:t>Ford Motor Company</a:t>
            </a:r>
          </a:p>
          <a:p>
            <a:pPr fontAlgn="base">
              <a:spcBef>
                <a:spcPct val="0"/>
              </a:spcBef>
              <a:spcAft>
                <a:spcPct val="0"/>
              </a:spcAft>
            </a:pPr>
            <a:r>
              <a:rPr lang="en-US" sz="1600" b="1" dirty="0">
                <a:solidFill>
                  <a:srgbClr val="4A8319"/>
                </a:solidFill>
                <a:latin typeface="Verdana" pitchFamily="34" charset="0"/>
                <a:ea typeface="ＭＳ Ｐゴシック" charset="0"/>
              </a:rPr>
              <a:t>Patent #8,014,922</a:t>
            </a:r>
          </a:p>
        </p:txBody>
      </p:sp>
      <p:sp>
        <p:nvSpPr>
          <p:cNvPr id="25" name="TextBox 24"/>
          <p:cNvSpPr txBox="1"/>
          <p:nvPr/>
        </p:nvSpPr>
        <p:spPr>
          <a:xfrm>
            <a:off x="584200" y="6226175"/>
            <a:ext cx="3657600" cy="236538"/>
          </a:xfrm>
          <a:prstGeom prst="rect">
            <a:avLst/>
          </a:prstGeom>
          <a:noFill/>
        </p:spPr>
        <p:txBody>
          <a:bodyPr>
            <a:spAutoFit/>
          </a:bodyPr>
          <a:lstStyle/>
          <a:p>
            <a:pPr fontAlgn="base">
              <a:spcBef>
                <a:spcPct val="0"/>
              </a:spcBef>
              <a:spcAft>
                <a:spcPct val="0"/>
              </a:spcAft>
              <a:defRPr/>
            </a:pPr>
            <a:r>
              <a:rPr lang="en-US" sz="1400" baseline="30000" dirty="0">
                <a:solidFill>
                  <a:srgbClr val="404040">
                    <a:lumMod val="65000"/>
                    <a:lumOff val="35000"/>
                  </a:srgbClr>
                </a:solidFill>
                <a:latin typeface="Arial" charset="0"/>
                <a:ea typeface="ＭＳ Ｐゴシック" charset="0"/>
                <a:cs typeface="ＭＳ Ｐゴシック" charset="0"/>
              </a:rPr>
              <a:t>Source: </a:t>
            </a:r>
            <a:r>
              <a:rPr lang="en-US" sz="1400" baseline="30000" dirty="0" err="1">
                <a:solidFill>
                  <a:srgbClr val="404040">
                    <a:lumMod val="65000"/>
                    <a:lumOff val="35000"/>
                  </a:srgbClr>
                </a:solidFill>
                <a:latin typeface="Arial" charset="0"/>
                <a:ea typeface="ＭＳ Ｐゴシック" charset="0"/>
                <a:cs typeface="ＭＳ Ｐゴシック" charset="0"/>
              </a:rPr>
              <a:t>USPTO.gov</a:t>
            </a:r>
            <a:endParaRPr lang="en-US" sz="1400" baseline="30000" dirty="0">
              <a:solidFill>
                <a:srgbClr val="404040">
                  <a:lumMod val="65000"/>
                  <a:lumOff val="35000"/>
                </a:srgbClr>
              </a:solidFill>
              <a:latin typeface="Arial" charset="0"/>
              <a:ea typeface="ＭＳ Ｐゴシック" charset="0"/>
              <a:cs typeface="ＭＳ Ｐゴシック" charset="0"/>
            </a:endParaRPr>
          </a:p>
        </p:txBody>
      </p:sp>
      <p:grpSp>
        <p:nvGrpSpPr>
          <p:cNvPr id="26" name="Group 25"/>
          <p:cNvGrpSpPr/>
          <p:nvPr/>
        </p:nvGrpSpPr>
        <p:grpSpPr>
          <a:xfrm>
            <a:off x="2776538" y="2277346"/>
            <a:ext cx="5400675" cy="3409079"/>
            <a:chOff x="2776538" y="2277346"/>
            <a:chExt cx="5400675" cy="3409079"/>
          </a:xfrm>
        </p:grpSpPr>
        <p:sp>
          <p:nvSpPr>
            <p:cNvPr id="28" name="Right Arrow 5"/>
            <p:cNvSpPr>
              <a:spLocks noChangeArrowheads="1"/>
            </p:cNvSpPr>
            <p:nvPr/>
          </p:nvSpPr>
          <p:spPr bwMode="auto">
            <a:xfrm>
              <a:off x="5857662" y="2277346"/>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29" name="Right Arrow 5"/>
            <p:cNvSpPr>
              <a:spLocks noChangeArrowheads="1"/>
            </p:cNvSpPr>
            <p:nvPr/>
          </p:nvSpPr>
          <p:spPr bwMode="auto">
            <a:xfrm>
              <a:off x="6249330" y="3003533"/>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0" name="Right Arrow 5"/>
            <p:cNvSpPr>
              <a:spLocks noChangeArrowheads="1"/>
            </p:cNvSpPr>
            <p:nvPr/>
          </p:nvSpPr>
          <p:spPr bwMode="auto">
            <a:xfrm>
              <a:off x="6062202" y="3154078"/>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r>
                <a:rPr lang="en-US" sz="2400">
                  <a:solidFill>
                    <a:srgbClr val="404040"/>
                  </a:solidFill>
                  <a:latin typeface="Arial" charset="0"/>
                  <a:ea typeface="ＭＳ Ｐゴシック" charset="0"/>
                </a:rPr>
                <a:t> </a:t>
              </a:r>
            </a:p>
          </p:txBody>
        </p:sp>
        <p:sp>
          <p:nvSpPr>
            <p:cNvPr id="31" name="Right Arrow 5"/>
            <p:cNvSpPr>
              <a:spLocks noChangeArrowheads="1"/>
            </p:cNvSpPr>
            <p:nvPr/>
          </p:nvSpPr>
          <p:spPr bwMode="auto">
            <a:xfrm>
              <a:off x="2780890" y="3406469"/>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2" name="Right Arrow 5"/>
            <p:cNvSpPr>
              <a:spLocks noChangeArrowheads="1"/>
            </p:cNvSpPr>
            <p:nvPr/>
          </p:nvSpPr>
          <p:spPr bwMode="auto">
            <a:xfrm>
              <a:off x="4639138" y="3973251"/>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3" name="Right Arrow 5"/>
            <p:cNvSpPr>
              <a:spLocks noChangeArrowheads="1"/>
            </p:cNvSpPr>
            <p:nvPr/>
          </p:nvSpPr>
          <p:spPr bwMode="auto">
            <a:xfrm>
              <a:off x="5300624" y="3565882"/>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4" name="Right Arrow 5"/>
            <p:cNvSpPr>
              <a:spLocks noChangeArrowheads="1"/>
            </p:cNvSpPr>
            <p:nvPr/>
          </p:nvSpPr>
          <p:spPr bwMode="auto">
            <a:xfrm>
              <a:off x="6453865" y="3805426"/>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5" name="Right Arrow 5"/>
            <p:cNvSpPr>
              <a:spLocks noChangeArrowheads="1"/>
            </p:cNvSpPr>
            <p:nvPr/>
          </p:nvSpPr>
          <p:spPr bwMode="auto">
            <a:xfrm>
              <a:off x="6062203" y="4044535"/>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6" name="Right Arrow 5"/>
            <p:cNvSpPr>
              <a:spLocks noChangeArrowheads="1"/>
            </p:cNvSpPr>
            <p:nvPr/>
          </p:nvSpPr>
          <p:spPr bwMode="auto">
            <a:xfrm>
              <a:off x="7010907" y="4207932"/>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7" name="Right Arrow 5"/>
            <p:cNvSpPr>
              <a:spLocks noChangeArrowheads="1"/>
            </p:cNvSpPr>
            <p:nvPr/>
          </p:nvSpPr>
          <p:spPr bwMode="auto">
            <a:xfrm>
              <a:off x="6619240" y="4451475"/>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8" name="Right Arrow 5"/>
            <p:cNvSpPr>
              <a:spLocks noChangeArrowheads="1"/>
            </p:cNvSpPr>
            <p:nvPr/>
          </p:nvSpPr>
          <p:spPr bwMode="auto">
            <a:xfrm>
              <a:off x="6088311" y="4619730"/>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39" name="Right Arrow 5"/>
            <p:cNvSpPr>
              <a:spLocks noChangeArrowheads="1"/>
            </p:cNvSpPr>
            <p:nvPr/>
          </p:nvSpPr>
          <p:spPr bwMode="auto">
            <a:xfrm>
              <a:off x="6227572" y="4938542"/>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40" name="Right Arrow 5"/>
            <p:cNvSpPr>
              <a:spLocks noChangeArrowheads="1"/>
            </p:cNvSpPr>
            <p:nvPr/>
          </p:nvSpPr>
          <p:spPr bwMode="auto">
            <a:xfrm>
              <a:off x="7211096" y="5416759"/>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41" name="Right Arrow 5"/>
            <p:cNvSpPr>
              <a:spLocks noChangeArrowheads="1"/>
            </p:cNvSpPr>
            <p:nvPr/>
          </p:nvSpPr>
          <p:spPr bwMode="auto">
            <a:xfrm>
              <a:off x="7641933" y="4779135"/>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42" name="Right Arrow 5"/>
            <p:cNvSpPr>
              <a:spLocks noChangeArrowheads="1"/>
            </p:cNvSpPr>
            <p:nvPr/>
          </p:nvSpPr>
          <p:spPr bwMode="auto">
            <a:xfrm>
              <a:off x="3176910" y="5173659"/>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43" name="Right Arrow 5"/>
            <p:cNvSpPr>
              <a:spLocks noChangeArrowheads="1"/>
            </p:cNvSpPr>
            <p:nvPr/>
          </p:nvSpPr>
          <p:spPr bwMode="auto">
            <a:xfrm>
              <a:off x="2776538" y="5341484"/>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sp>
          <p:nvSpPr>
            <p:cNvPr id="44" name="Right Arrow 5"/>
            <p:cNvSpPr>
              <a:spLocks noChangeArrowheads="1"/>
            </p:cNvSpPr>
            <p:nvPr/>
          </p:nvSpPr>
          <p:spPr bwMode="auto">
            <a:xfrm>
              <a:off x="5071770" y="4372184"/>
              <a:ext cx="535280" cy="269666"/>
            </a:xfrm>
            <a:prstGeom prst="rightArrow">
              <a:avLst>
                <a:gd name="adj1" fmla="val 50000"/>
                <a:gd name="adj2" fmla="val 50020"/>
              </a:avLst>
            </a:prstGeom>
            <a:solidFill>
              <a:schemeClr val="accent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404040"/>
                </a:solidFill>
                <a:latin typeface="Arial" charset="0"/>
                <a:ea typeface="ＭＳ Ｐゴシック" charset="0"/>
              </a:endParaRPr>
            </a:p>
          </p:txBody>
        </p:sp>
      </p:grpSp>
    </p:spTree>
    <p:extLst>
      <p:ext uri="{BB962C8B-B14F-4D97-AF65-F5344CB8AC3E}">
        <p14:creationId xmlns="" xmlns:p14="http://schemas.microsoft.com/office/powerpoint/2010/main" val="34928932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0-#ppt_w/2"/>
                                          </p:val>
                                        </p:tav>
                                        <p:tav tm="100000">
                                          <p:val>
                                            <p:strVal val="#ppt_x"/>
                                          </p:val>
                                        </p:tav>
                                      </p:tavLst>
                                    </p:anim>
                                    <p:anim calcmode="lin" valueType="num">
                                      <p:cBhvr additive="base">
                                        <p:cTn id="1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sz="3200" b="1" dirty="0" smtClean="0">
                <a:ea typeface="ＭＳ Ｐゴシック" pitchFamily="34" charset="-128"/>
              </a:rPr>
              <a:t>IEEE Leads Patent Citations</a:t>
            </a:r>
          </a:p>
        </p:txBody>
      </p:sp>
      <p:sp>
        <p:nvSpPr>
          <p:cNvPr id="75779" name="TextBox 2"/>
          <p:cNvSpPr txBox="1">
            <a:spLocks noChangeArrowheads="1"/>
          </p:cNvSpPr>
          <p:nvPr/>
        </p:nvSpPr>
        <p:spPr bwMode="auto">
          <a:xfrm>
            <a:off x="-2095500" y="15240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endParaRPr lang="en-US" sz="1800">
              <a:solidFill>
                <a:srgbClr val="404040"/>
              </a:solidFill>
            </a:endParaRPr>
          </a:p>
        </p:txBody>
      </p:sp>
      <p:sp>
        <p:nvSpPr>
          <p:cNvPr id="75781" name="TextBox 5"/>
          <p:cNvSpPr txBox="1">
            <a:spLocks noChangeArrowheads="1"/>
          </p:cNvSpPr>
          <p:nvPr/>
        </p:nvSpPr>
        <p:spPr bwMode="auto">
          <a:xfrm>
            <a:off x="256540" y="1084200"/>
            <a:ext cx="88392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600" dirty="0">
                <a:latin typeface="Verdana" panose="020B0604030504040204" pitchFamily="34" charset="0"/>
                <a:ea typeface="Verdana" panose="020B0604030504040204" pitchFamily="34" charset="0"/>
                <a:cs typeface="Verdana" panose="020B0604030504040204" pitchFamily="34" charset="0"/>
              </a:rPr>
              <a:t>Number of Patent References from </a:t>
            </a:r>
            <a:r>
              <a:rPr lang="en-US" sz="1600" dirty="0" smtClean="0">
                <a:latin typeface="Verdana" panose="020B0604030504040204" pitchFamily="34" charset="0"/>
                <a:ea typeface="Verdana" panose="020B0604030504040204" pitchFamily="34" charset="0"/>
                <a:cs typeface="Verdana" panose="020B0604030504040204" pitchFamily="34" charset="0"/>
              </a:rPr>
              <a:t>Top </a:t>
            </a:r>
            <a:r>
              <a:rPr lang="en-US" sz="1600" dirty="0">
                <a:latin typeface="Verdana" panose="020B0604030504040204" pitchFamily="34" charset="0"/>
                <a:ea typeface="Verdana" panose="020B0604030504040204" pitchFamily="34" charset="0"/>
                <a:cs typeface="Verdana" panose="020B0604030504040204" pitchFamily="34" charset="0"/>
              </a:rPr>
              <a:t>40 Companies to Top Journal Publishers</a:t>
            </a:r>
            <a:endParaRPr lang="en-US" sz="1600" b="1" baseline="30000" dirty="0">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p:cNvGrpSpPr/>
          <p:nvPr/>
        </p:nvGrpSpPr>
        <p:grpSpPr>
          <a:xfrm>
            <a:off x="273376" y="1293591"/>
            <a:ext cx="8642969" cy="5107209"/>
            <a:chOff x="256539" y="1293591"/>
            <a:chExt cx="8642969" cy="5107209"/>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56539" y="1293591"/>
              <a:ext cx="8642969" cy="5107209"/>
            </a:xfrm>
            <a:prstGeom prst="rect">
              <a:avLst/>
            </a:prstGeom>
          </p:spPr>
        </p:pic>
        <p:grpSp>
          <p:nvGrpSpPr>
            <p:cNvPr id="13" name="Group 12"/>
            <p:cNvGrpSpPr>
              <a:grpSpLocks/>
            </p:cNvGrpSpPr>
            <p:nvPr/>
          </p:nvGrpSpPr>
          <p:grpSpPr bwMode="auto">
            <a:xfrm>
              <a:off x="4851400" y="2171454"/>
              <a:ext cx="3886200" cy="1295895"/>
              <a:chOff x="4953000" y="2235247"/>
              <a:chExt cx="3886200" cy="1295400"/>
            </a:xfrm>
          </p:grpSpPr>
          <p:sp>
            <p:nvSpPr>
              <p:cNvPr id="75785" name="Rounded Rectangle 8"/>
              <p:cNvSpPr>
                <a:spLocks noChangeArrowheads="1"/>
              </p:cNvSpPr>
              <p:nvPr/>
            </p:nvSpPr>
            <p:spPr bwMode="auto">
              <a:xfrm>
                <a:off x="4953000" y="2235247"/>
                <a:ext cx="3886200" cy="1295400"/>
              </a:xfrm>
              <a:prstGeom prst="roundRect">
                <a:avLst>
                  <a:gd name="adj" fmla="val 16667"/>
                </a:avLst>
              </a:prstGeom>
              <a:solidFill>
                <a:srgbClr val="E3722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r>
                  <a:rPr lang="en-US" sz="2400">
                    <a:solidFill>
                      <a:srgbClr val="404040"/>
                    </a:solidFill>
                    <a:latin typeface="Arial" charset="0"/>
                    <a:ea typeface="ＭＳ Ｐゴシック" charset="0"/>
                  </a:rPr>
                  <a:t>   </a:t>
                </a:r>
              </a:p>
            </p:txBody>
          </p:sp>
          <p:sp>
            <p:nvSpPr>
              <p:cNvPr id="75786" name="TextBox 9"/>
              <p:cNvSpPr txBox="1">
                <a:spLocks noChangeArrowheads="1"/>
              </p:cNvSpPr>
              <p:nvPr/>
            </p:nvSpPr>
            <p:spPr bwMode="auto">
              <a:xfrm>
                <a:off x="4953000" y="2413604"/>
                <a:ext cx="3886200" cy="101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en-US" sz="3000" b="1" baseline="30000" dirty="0">
                    <a:solidFill>
                      <a:srgbClr val="FFFFFF"/>
                    </a:solidFill>
                    <a:latin typeface="Verdana" pitchFamily="34" charset="0"/>
                  </a:rPr>
                  <a:t>IEEE </a:t>
                </a:r>
                <a:r>
                  <a:rPr lang="ru-RU" sz="3000" b="1" baseline="30000" dirty="0" smtClean="0">
                    <a:solidFill>
                      <a:srgbClr val="FFFFFF"/>
                    </a:solidFill>
                    <a:latin typeface="Verdana" pitchFamily="34" charset="0"/>
                  </a:rPr>
                  <a:t>цитируется в </a:t>
                </a:r>
                <a:r>
                  <a:rPr lang="en-US" sz="3000" b="1" baseline="30000" dirty="0" smtClean="0">
                    <a:solidFill>
                      <a:srgbClr val="FFFFFF"/>
                    </a:solidFill>
                    <a:latin typeface="Verdana" pitchFamily="34" charset="0"/>
                  </a:rPr>
                  <a:t>3</a:t>
                </a:r>
                <a:r>
                  <a:rPr lang="ru-RU" sz="3000" b="1" baseline="30000" dirty="0" smtClean="0">
                    <a:solidFill>
                      <a:srgbClr val="FFFFFF"/>
                    </a:solidFill>
                    <a:latin typeface="Verdana" pitchFamily="34" charset="0"/>
                  </a:rPr>
                  <a:t> раза чаще чем любое другое издательство</a:t>
                </a:r>
                <a:endParaRPr lang="en-US" sz="3000" b="1" baseline="30000" dirty="0">
                  <a:solidFill>
                    <a:srgbClr val="FFFFFF"/>
                  </a:solidFill>
                  <a:latin typeface="Verdana" pitchFamily="34" charset="0"/>
                </a:endParaRPr>
              </a:p>
            </p:txBody>
          </p:sp>
        </p:grpSp>
        <p:cxnSp>
          <p:nvCxnSpPr>
            <p:cNvPr id="4" name="Straight Connector 3"/>
            <p:cNvCxnSpPr/>
            <p:nvPr/>
          </p:nvCxnSpPr>
          <p:spPr>
            <a:xfrm>
              <a:off x="7254240" y="1696751"/>
              <a:ext cx="0" cy="475488"/>
            </a:xfrm>
            <a:prstGeom prst="line">
              <a:avLst/>
            </a:prstGeom>
            <a:ln>
              <a:solidFill>
                <a:srgbClr val="E3722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30990104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ru-RU" sz="3200" b="1" dirty="0" smtClean="0">
                <a:latin typeface="Verdana" pitchFamily="34" charset="0"/>
                <a:ea typeface="ＭＳ Ｐゴシック" pitchFamily="122" charset="-128"/>
              </a:rPr>
              <a:t>Полный анализ можно скачать с сайта</a:t>
            </a:r>
            <a:r>
              <a:rPr lang="en-US" sz="3200" b="1" dirty="0" smtClean="0">
                <a:latin typeface="Verdana" pitchFamily="34" charset="0"/>
                <a:ea typeface="ＭＳ Ｐゴシック" pitchFamily="122" charset="-128"/>
              </a:rPr>
              <a:t/>
            </a:r>
            <a:br>
              <a:rPr lang="en-US" sz="3200" b="1" dirty="0" smtClean="0">
                <a:latin typeface="Verdana" pitchFamily="34" charset="0"/>
                <a:ea typeface="ＭＳ Ｐゴシック" pitchFamily="122" charset="-128"/>
              </a:rPr>
            </a:br>
            <a:r>
              <a:rPr lang="en-US" sz="3200" b="1" dirty="0" smtClean="0">
                <a:latin typeface="Verdana" pitchFamily="34" charset="0"/>
                <a:ea typeface="ＭＳ Ｐゴシック" pitchFamily="122" charset="-128"/>
              </a:rPr>
              <a:t>1790 Analytics LLC Report</a:t>
            </a:r>
          </a:p>
        </p:txBody>
      </p:sp>
      <p:sp>
        <p:nvSpPr>
          <p:cNvPr id="40962" name="Rounded Rectangle 8"/>
          <p:cNvSpPr>
            <a:spLocks noChangeArrowheads="1"/>
          </p:cNvSpPr>
          <p:nvPr/>
        </p:nvSpPr>
        <p:spPr bwMode="auto">
          <a:xfrm>
            <a:off x="1447800" y="2895600"/>
            <a:ext cx="6172200" cy="1143000"/>
          </a:xfrm>
          <a:prstGeom prst="roundRect">
            <a:avLst>
              <a:gd name="adj" fmla="val 17981"/>
            </a:avLst>
          </a:prstGeom>
          <a:solidFill>
            <a:srgbClr val="E3722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0" tIns="0" rIns="0" bIns="0" anchor="ctr"/>
          <a:lstStyle/>
          <a:p>
            <a:pPr algn="ctr" eaLnBrk="0" fontAlgn="base" hangingPunct="0">
              <a:spcBef>
                <a:spcPct val="0"/>
              </a:spcBef>
              <a:spcAft>
                <a:spcPct val="0"/>
              </a:spcAft>
            </a:pPr>
            <a:r>
              <a:rPr lang="en-US" sz="2400" b="1" dirty="0">
                <a:solidFill>
                  <a:srgbClr val="FFFFFF"/>
                </a:solidFill>
                <a:latin typeface="Verdana" pitchFamily="34" charset="0"/>
                <a:ea typeface="ＭＳ Ｐゴシック" charset="0"/>
              </a:rPr>
              <a:t>www.ieee.org/patentcitations</a:t>
            </a:r>
          </a:p>
        </p:txBody>
      </p:sp>
    </p:spTree>
    <p:extLst>
      <p:ext uri="{BB962C8B-B14F-4D97-AF65-F5344CB8AC3E}">
        <p14:creationId xmlns="" xmlns:p14="http://schemas.microsoft.com/office/powerpoint/2010/main" val="22790069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879" y="898634"/>
            <a:ext cx="9656753" cy="1947998"/>
          </a:xfrm>
        </p:spPr>
        <p:txBody>
          <a:bodyPr/>
          <a:lstStyle/>
          <a:p>
            <a:r>
              <a:rPr lang="ru-RU" dirty="0" smtClean="0"/>
              <a:t>Авторы </a:t>
            </a:r>
            <a:r>
              <a:rPr lang="en-US" dirty="0" smtClean="0"/>
              <a:t>IEEE</a:t>
            </a:r>
            <a:br>
              <a:rPr lang="en-US" dirty="0" smtClean="0"/>
            </a:br>
            <a:r>
              <a:rPr lang="ru-RU" sz="3200" dirty="0" smtClean="0"/>
              <a:t>(Публикация – цитирование – признание)</a:t>
            </a:r>
            <a:endParaRPr lang="en-US" sz="3200" dirty="0"/>
          </a:p>
        </p:txBody>
      </p:sp>
      <p:sp>
        <p:nvSpPr>
          <p:cNvPr id="8" name="Rectangle 3"/>
          <p:cNvSpPr txBox="1">
            <a:spLocks noChangeArrowheads="1"/>
          </p:cNvSpPr>
          <p:nvPr/>
        </p:nvSpPr>
        <p:spPr>
          <a:xfrm>
            <a:off x="846161" y="3575713"/>
            <a:ext cx="4394348" cy="1828457"/>
          </a:xfrm>
          <a:prstGeom prst="rect">
            <a:avLst/>
          </a:prstGeom>
        </p:spPr>
        <p:txBody>
          <a:bodyPr vert="horz" lIns="91440" tIns="45720" rIns="91440" bIns="45720" rtlCol="0">
            <a:noAutofit/>
          </a:bodyPr>
          <a:lstStyle/>
          <a:p>
            <a:pPr marL="0" marR="0" lvl="0" indent="0" algn="l" defTabSz="914400" rtl="0" eaLnBrk="1" fontAlgn="base" latinLnBrk="0" hangingPunct="1">
              <a:spcBef>
                <a:spcPts val="0"/>
              </a:spcBef>
              <a:spcAft>
                <a:spcPct val="0"/>
              </a:spcAft>
              <a:buClrTx/>
              <a:buSzTx/>
              <a:buFont typeface="Arial"/>
              <a:buNone/>
              <a:tabLst/>
              <a:defRPr/>
            </a:pPr>
            <a:r>
              <a:rPr lang="ru-RU" sz="3200" dirty="0" smtClean="0"/>
              <a:t>Как опубликоваться в изданиях </a:t>
            </a:r>
            <a:r>
              <a:rPr lang="en-US" sz="3200" dirty="0" smtClean="0"/>
              <a:t>IEEE </a:t>
            </a:r>
          </a:p>
          <a:p>
            <a:pPr marL="0" marR="0" lvl="0" indent="0" algn="l" defTabSz="914400" rtl="0" eaLnBrk="1" fontAlgn="base" latinLnBrk="0" hangingPunct="1">
              <a:spcBef>
                <a:spcPts val="0"/>
              </a:spcBef>
              <a:spcAft>
                <a:spcPct val="0"/>
              </a:spcAft>
              <a:buClrTx/>
              <a:buSzTx/>
              <a:buFont typeface="Arial"/>
              <a:buNone/>
              <a:tabLst/>
              <a:defRPr/>
            </a:pPr>
            <a:endParaRPr lang="en-US" sz="3200" dirty="0" smtClean="0"/>
          </a:p>
          <a:p>
            <a:pPr marL="0" marR="0" lvl="0" indent="0" algn="l" defTabSz="914400" rtl="0" eaLnBrk="1" fontAlgn="base" latinLnBrk="0" hangingPunct="1">
              <a:spcBef>
                <a:spcPts val="0"/>
              </a:spcBef>
              <a:spcAft>
                <a:spcPct val="0"/>
              </a:spcAft>
              <a:buClrTx/>
              <a:buSzTx/>
              <a:buFont typeface="Arial"/>
              <a:buNone/>
              <a:tabLst/>
              <a:defRPr/>
            </a:pPr>
            <a:r>
              <a:rPr lang="en-US" sz="3200" dirty="0" smtClean="0"/>
              <a:t> </a:t>
            </a:r>
          </a:p>
          <a:p>
            <a:pPr marL="0" marR="0" lvl="0" indent="0" algn="l" defTabSz="914400" rtl="0" eaLnBrk="1" fontAlgn="base" latinLnBrk="0" hangingPunct="1">
              <a:lnSpc>
                <a:spcPct val="80000"/>
              </a:lnSpc>
              <a:spcBef>
                <a:spcPts val="2000"/>
              </a:spcBef>
              <a:spcAft>
                <a:spcPct val="0"/>
              </a:spcAft>
              <a:buClrTx/>
              <a:buSzTx/>
              <a:buFont typeface="Arial"/>
              <a:buNone/>
              <a:tabLst/>
              <a:defRPr/>
            </a:pPr>
            <a:endParaRPr kumimoji="0" lang="en-US" sz="3200" b="0" i="0" u="none" strike="noStrike" kern="1200" cap="none" spc="0" normalizeH="0" baseline="0" noProof="0" dirty="0" smtClean="0">
              <a:ln>
                <a:noFill/>
              </a:ln>
              <a:solidFill>
                <a:schemeClr val="bg2"/>
              </a:solidFill>
              <a:effectLst/>
              <a:uLnTx/>
              <a:uFillTx/>
              <a:latin typeface="Verdana"/>
              <a:ea typeface="ＭＳ Ｐゴシック" charset="0"/>
              <a:cs typeface="ＭＳ Ｐゴシック" charset="0"/>
            </a:endParaRPr>
          </a:p>
          <a:p>
            <a:pPr marL="0" marR="0" lvl="0" indent="0" algn="l" defTabSz="914400" rtl="0" eaLnBrk="1" fontAlgn="base" latinLnBrk="0" hangingPunct="1">
              <a:lnSpc>
                <a:spcPct val="80000"/>
              </a:lnSpc>
              <a:spcBef>
                <a:spcPts val="2000"/>
              </a:spcBef>
              <a:spcAft>
                <a:spcPct val="0"/>
              </a:spcAft>
              <a:buClrTx/>
              <a:buSzTx/>
              <a:buFont typeface="Arial"/>
              <a:buNone/>
              <a:tabLst/>
              <a:defRPr/>
            </a:pPr>
            <a:endParaRPr kumimoji="0" lang="en-US" sz="3200" b="0" i="0" u="none" strike="noStrike" kern="1200" cap="none" spc="0" normalizeH="0" baseline="0" noProof="0" dirty="0" smtClean="0">
              <a:ln>
                <a:noFill/>
              </a:ln>
              <a:solidFill>
                <a:schemeClr val="bg2"/>
              </a:solidFill>
              <a:effectLst/>
              <a:uLnTx/>
              <a:uFillTx/>
              <a:latin typeface="Verdana"/>
              <a:ea typeface="ＭＳ Ｐゴシック" charset="0"/>
              <a:cs typeface="ＭＳ Ｐゴシック" charset="0"/>
            </a:endParaRPr>
          </a:p>
        </p:txBody>
      </p:sp>
      <p:pic>
        <p:nvPicPr>
          <p:cNvPr id="32769" name="Picture 1"/>
          <p:cNvPicPr>
            <a:picLocks noChangeAspect="1" noChangeArrowheads="1"/>
          </p:cNvPicPr>
          <p:nvPr/>
        </p:nvPicPr>
        <p:blipFill>
          <a:blip r:embed="rId3"/>
          <a:srcRect/>
          <a:stretch>
            <a:fillRect/>
          </a:stretch>
        </p:blipFill>
        <p:spPr bwMode="auto">
          <a:xfrm>
            <a:off x="5240509" y="3575713"/>
            <a:ext cx="3180160" cy="2331007"/>
          </a:xfrm>
          <a:prstGeom prst="rect">
            <a:avLst/>
          </a:prstGeom>
          <a:noFill/>
          <a:ln w="9525">
            <a:noFill/>
            <a:miter lim="800000"/>
            <a:headEnd/>
            <a:tailEnd/>
          </a:ln>
        </p:spPr>
      </p:pic>
    </p:spTree>
    <p:extLst>
      <p:ext uri="{BB962C8B-B14F-4D97-AF65-F5344CB8AC3E}">
        <p14:creationId xmlns="" xmlns:p14="http://schemas.microsoft.com/office/powerpoint/2010/main" val="1557628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3284538" y="2679700"/>
            <a:ext cx="2425700" cy="2425700"/>
          </a:xfrm>
          <a:prstGeom prst="ellipse">
            <a:avLst/>
          </a:prstGeom>
          <a:noFill/>
          <a:ln w="38100" cmpd="sng">
            <a:solidFill>
              <a:srgbClr val="69BE28"/>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endParaRPr>
          </a:p>
        </p:txBody>
      </p:sp>
      <p:sp>
        <p:nvSpPr>
          <p:cNvPr id="11269" name="Title 1"/>
          <p:cNvSpPr>
            <a:spLocks noGrp="1"/>
          </p:cNvSpPr>
          <p:nvPr>
            <p:ph type="title"/>
          </p:nvPr>
        </p:nvSpPr>
        <p:spPr>
          <a:xfrm>
            <a:off x="685800" y="209264"/>
            <a:ext cx="7772400" cy="1143000"/>
          </a:xfrm>
        </p:spPr>
        <p:txBody>
          <a:bodyPr/>
          <a:lstStyle/>
          <a:p>
            <a:pPr eaLnBrk="1" hangingPunct="1"/>
            <a:r>
              <a:rPr lang="ru-RU" sz="3200" dirty="0" smtClean="0">
                <a:latin typeface="Verdana" pitchFamily="34" charset="0"/>
                <a:ea typeface="ＭＳ Ｐゴシック" charset="-128"/>
              </a:rPr>
              <a:t>Научная продуктивность позволяет развиваться вашему институту / университету </a:t>
            </a:r>
            <a:endParaRPr lang="en-US" sz="3200" dirty="0" smtClean="0">
              <a:latin typeface="Verdana" pitchFamily="34" charset="0"/>
              <a:ea typeface="ＭＳ Ｐゴシック" charset="-128"/>
            </a:endParaRPr>
          </a:p>
        </p:txBody>
      </p:sp>
      <p:pic>
        <p:nvPicPr>
          <p:cNvPr id="11270" name="Picture 3"/>
          <p:cNvPicPr>
            <a:picLocks noChangeAspect="1"/>
          </p:cNvPicPr>
          <p:nvPr/>
        </p:nvPicPr>
        <p:blipFill>
          <a:blip r:embed="rId3" cstate="print"/>
          <a:srcRect/>
          <a:stretch>
            <a:fillRect/>
          </a:stretch>
        </p:blipFill>
        <p:spPr bwMode="auto">
          <a:xfrm>
            <a:off x="2786063" y="3214688"/>
            <a:ext cx="857250" cy="1298575"/>
          </a:xfrm>
          <a:prstGeom prst="rect">
            <a:avLst/>
          </a:prstGeom>
          <a:noFill/>
          <a:ln w="9525">
            <a:noFill/>
            <a:miter lim="800000"/>
            <a:headEnd/>
            <a:tailEnd/>
          </a:ln>
        </p:spPr>
      </p:pic>
      <p:pic>
        <p:nvPicPr>
          <p:cNvPr id="5" name="Picture 4"/>
          <p:cNvPicPr>
            <a:picLocks noChangeAspect="1"/>
          </p:cNvPicPr>
          <p:nvPr/>
        </p:nvPicPr>
        <p:blipFill>
          <a:blip r:embed="rId4" cstate="print"/>
          <a:srcRect/>
          <a:stretch>
            <a:fillRect/>
          </a:stretch>
        </p:blipFill>
        <p:spPr bwMode="auto">
          <a:xfrm>
            <a:off x="2185988" y="3335338"/>
            <a:ext cx="776287" cy="1177925"/>
          </a:xfrm>
          <a:prstGeom prst="rect">
            <a:avLst/>
          </a:prstGeom>
          <a:noFill/>
          <a:ln w="9525">
            <a:noFill/>
            <a:miter lim="800000"/>
            <a:headEnd/>
            <a:tailEnd/>
          </a:ln>
        </p:spPr>
      </p:pic>
      <p:pic>
        <p:nvPicPr>
          <p:cNvPr id="37" name="Picture 36"/>
          <p:cNvPicPr>
            <a:picLocks noChangeAspect="1"/>
          </p:cNvPicPr>
          <p:nvPr/>
        </p:nvPicPr>
        <p:blipFill>
          <a:blip r:embed="rId3" cstate="print"/>
          <a:srcRect/>
          <a:stretch>
            <a:fillRect/>
          </a:stretch>
        </p:blipFill>
        <p:spPr bwMode="auto">
          <a:xfrm>
            <a:off x="1635125" y="3335338"/>
            <a:ext cx="776288" cy="1177925"/>
          </a:xfrm>
          <a:prstGeom prst="rect">
            <a:avLst/>
          </a:prstGeom>
          <a:noFill/>
          <a:ln w="9525">
            <a:noFill/>
            <a:miter lim="800000"/>
            <a:headEnd/>
            <a:tailEnd/>
          </a:ln>
        </p:spPr>
      </p:pic>
      <p:pic>
        <p:nvPicPr>
          <p:cNvPr id="38" name="Picture 37"/>
          <p:cNvPicPr>
            <a:picLocks noChangeAspect="1"/>
          </p:cNvPicPr>
          <p:nvPr/>
        </p:nvPicPr>
        <p:blipFill>
          <a:blip r:embed="rId4" cstate="print"/>
          <a:srcRect/>
          <a:stretch>
            <a:fillRect/>
          </a:stretch>
        </p:blipFill>
        <p:spPr bwMode="auto">
          <a:xfrm>
            <a:off x="1017588" y="3214688"/>
            <a:ext cx="857250" cy="1298575"/>
          </a:xfrm>
          <a:prstGeom prst="rect">
            <a:avLst/>
          </a:prstGeom>
          <a:noFill/>
          <a:ln w="9525">
            <a:noFill/>
            <a:miter lim="800000"/>
            <a:headEnd/>
            <a:tailEnd/>
          </a:ln>
        </p:spPr>
      </p:pic>
      <p:pic>
        <p:nvPicPr>
          <p:cNvPr id="39" name="Picture 38"/>
          <p:cNvPicPr>
            <a:picLocks noChangeAspect="1"/>
          </p:cNvPicPr>
          <p:nvPr/>
        </p:nvPicPr>
        <p:blipFill>
          <a:blip r:embed="rId3" cstate="print"/>
          <a:srcRect/>
          <a:stretch>
            <a:fillRect/>
          </a:stretch>
        </p:blipFill>
        <p:spPr bwMode="auto">
          <a:xfrm>
            <a:off x="7142163" y="3214688"/>
            <a:ext cx="855662" cy="1298575"/>
          </a:xfrm>
          <a:prstGeom prst="rect">
            <a:avLst/>
          </a:prstGeom>
          <a:noFill/>
          <a:ln w="9525">
            <a:noFill/>
            <a:miter lim="800000"/>
            <a:headEnd/>
            <a:tailEnd/>
          </a:ln>
        </p:spPr>
      </p:pic>
      <p:pic>
        <p:nvPicPr>
          <p:cNvPr id="40" name="Picture 39"/>
          <p:cNvPicPr>
            <a:picLocks noChangeAspect="1"/>
          </p:cNvPicPr>
          <p:nvPr/>
        </p:nvPicPr>
        <p:blipFill>
          <a:blip r:embed="rId4" cstate="print"/>
          <a:srcRect/>
          <a:stretch>
            <a:fillRect/>
          </a:stretch>
        </p:blipFill>
        <p:spPr bwMode="auto">
          <a:xfrm>
            <a:off x="6542088" y="3335338"/>
            <a:ext cx="774700" cy="1177925"/>
          </a:xfrm>
          <a:prstGeom prst="rect">
            <a:avLst/>
          </a:prstGeom>
          <a:noFill/>
          <a:ln w="9525">
            <a:noFill/>
            <a:miter lim="800000"/>
            <a:headEnd/>
            <a:tailEnd/>
          </a:ln>
        </p:spPr>
      </p:pic>
      <p:pic>
        <p:nvPicPr>
          <p:cNvPr id="11276" name="Picture 40"/>
          <p:cNvPicPr>
            <a:picLocks noChangeAspect="1"/>
          </p:cNvPicPr>
          <p:nvPr/>
        </p:nvPicPr>
        <p:blipFill>
          <a:blip r:embed="rId3" cstate="print"/>
          <a:srcRect/>
          <a:stretch>
            <a:fillRect/>
          </a:stretch>
        </p:blipFill>
        <p:spPr bwMode="auto">
          <a:xfrm>
            <a:off x="5989638" y="3335338"/>
            <a:ext cx="776287" cy="1177925"/>
          </a:xfrm>
          <a:prstGeom prst="rect">
            <a:avLst/>
          </a:prstGeom>
          <a:noFill/>
          <a:ln w="9525">
            <a:noFill/>
            <a:miter lim="800000"/>
            <a:headEnd/>
            <a:tailEnd/>
          </a:ln>
        </p:spPr>
      </p:pic>
      <p:pic>
        <p:nvPicPr>
          <p:cNvPr id="11277" name="Picture 41"/>
          <p:cNvPicPr>
            <a:picLocks noChangeAspect="1"/>
          </p:cNvPicPr>
          <p:nvPr/>
        </p:nvPicPr>
        <p:blipFill>
          <a:blip r:embed="rId4" cstate="print"/>
          <a:srcRect/>
          <a:stretch>
            <a:fillRect/>
          </a:stretch>
        </p:blipFill>
        <p:spPr bwMode="auto">
          <a:xfrm>
            <a:off x="5373688" y="3214688"/>
            <a:ext cx="855662" cy="1298575"/>
          </a:xfrm>
          <a:prstGeom prst="rect">
            <a:avLst/>
          </a:prstGeom>
          <a:noFill/>
          <a:ln w="9525">
            <a:noFill/>
            <a:miter lim="800000"/>
            <a:headEnd/>
            <a:tailEnd/>
          </a:ln>
        </p:spPr>
      </p:pic>
      <p:pic>
        <p:nvPicPr>
          <p:cNvPr id="44" name="Picture 43"/>
          <p:cNvPicPr>
            <a:picLocks noChangeAspect="1"/>
          </p:cNvPicPr>
          <p:nvPr/>
        </p:nvPicPr>
        <p:blipFill>
          <a:blip r:embed="rId4" cstate="print"/>
          <a:srcRect/>
          <a:stretch>
            <a:fillRect/>
          </a:stretch>
        </p:blipFill>
        <p:spPr bwMode="auto">
          <a:xfrm>
            <a:off x="7745413" y="3335338"/>
            <a:ext cx="774700" cy="1177925"/>
          </a:xfrm>
          <a:prstGeom prst="rect">
            <a:avLst/>
          </a:prstGeom>
          <a:noFill/>
          <a:ln w="9525">
            <a:noFill/>
            <a:miter lim="800000"/>
            <a:headEnd/>
            <a:tailEnd/>
          </a:ln>
        </p:spPr>
      </p:pic>
      <p:pic>
        <p:nvPicPr>
          <p:cNvPr id="47" name="Picture 46"/>
          <p:cNvPicPr>
            <a:picLocks noChangeAspect="1"/>
          </p:cNvPicPr>
          <p:nvPr/>
        </p:nvPicPr>
        <p:blipFill>
          <a:blip r:embed="rId3" cstate="print"/>
          <a:srcRect/>
          <a:stretch>
            <a:fillRect/>
          </a:stretch>
        </p:blipFill>
        <p:spPr bwMode="auto">
          <a:xfrm>
            <a:off x="398463" y="3335338"/>
            <a:ext cx="776287" cy="1177925"/>
          </a:xfrm>
          <a:prstGeom prst="rect">
            <a:avLst/>
          </a:prstGeom>
          <a:noFill/>
          <a:ln w="9525">
            <a:noFill/>
            <a:miter lim="800000"/>
            <a:headEnd/>
            <a:tailEnd/>
          </a:ln>
        </p:spPr>
      </p:pic>
      <p:pic>
        <p:nvPicPr>
          <p:cNvPr id="13320" name="Picture 13319"/>
          <p:cNvPicPr>
            <a:picLocks noChangeAspect="1"/>
          </p:cNvPicPr>
          <p:nvPr/>
        </p:nvPicPr>
        <p:blipFill>
          <a:blip r:embed="rId5" cstate="print"/>
          <a:srcRect/>
          <a:stretch>
            <a:fillRect/>
          </a:stretch>
        </p:blipFill>
        <p:spPr bwMode="auto">
          <a:xfrm>
            <a:off x="2779713" y="2247900"/>
            <a:ext cx="504825" cy="660400"/>
          </a:xfrm>
          <a:prstGeom prst="rect">
            <a:avLst/>
          </a:prstGeom>
          <a:noFill/>
          <a:ln w="9525">
            <a:noFill/>
            <a:miter lim="800000"/>
            <a:headEnd/>
            <a:tailEnd/>
          </a:ln>
        </p:spPr>
      </p:pic>
      <p:pic>
        <p:nvPicPr>
          <p:cNvPr id="81" name="Picture 80"/>
          <p:cNvPicPr>
            <a:picLocks noChangeAspect="1"/>
          </p:cNvPicPr>
          <p:nvPr/>
        </p:nvPicPr>
        <p:blipFill>
          <a:blip r:embed="rId5" cstate="print"/>
          <a:srcRect/>
          <a:stretch>
            <a:fillRect/>
          </a:stretch>
        </p:blipFill>
        <p:spPr bwMode="auto">
          <a:xfrm>
            <a:off x="3519488" y="1803400"/>
            <a:ext cx="504825" cy="660400"/>
          </a:xfrm>
          <a:prstGeom prst="rect">
            <a:avLst/>
          </a:prstGeom>
          <a:noFill/>
          <a:ln w="9525">
            <a:noFill/>
            <a:miter lim="800000"/>
            <a:headEnd/>
            <a:tailEnd/>
          </a:ln>
        </p:spPr>
      </p:pic>
      <p:pic>
        <p:nvPicPr>
          <p:cNvPr id="82" name="Picture 81"/>
          <p:cNvPicPr>
            <a:picLocks noChangeAspect="1"/>
          </p:cNvPicPr>
          <p:nvPr/>
        </p:nvPicPr>
        <p:blipFill>
          <a:blip r:embed="rId5" cstate="print"/>
          <a:srcRect/>
          <a:stretch>
            <a:fillRect/>
          </a:stretch>
        </p:blipFill>
        <p:spPr bwMode="auto">
          <a:xfrm>
            <a:off x="4259263" y="1589088"/>
            <a:ext cx="504825" cy="658812"/>
          </a:xfrm>
          <a:prstGeom prst="rect">
            <a:avLst/>
          </a:prstGeom>
          <a:noFill/>
          <a:ln w="9525">
            <a:noFill/>
            <a:miter lim="800000"/>
            <a:headEnd/>
            <a:tailEnd/>
          </a:ln>
        </p:spPr>
      </p:pic>
      <p:pic>
        <p:nvPicPr>
          <p:cNvPr id="83" name="Picture 82"/>
          <p:cNvPicPr>
            <a:picLocks noChangeAspect="1"/>
          </p:cNvPicPr>
          <p:nvPr/>
        </p:nvPicPr>
        <p:blipFill>
          <a:blip r:embed="rId5" cstate="print"/>
          <a:srcRect/>
          <a:stretch>
            <a:fillRect/>
          </a:stretch>
        </p:blipFill>
        <p:spPr bwMode="auto">
          <a:xfrm>
            <a:off x="4997450" y="1803400"/>
            <a:ext cx="506413" cy="660400"/>
          </a:xfrm>
          <a:prstGeom prst="rect">
            <a:avLst/>
          </a:prstGeom>
          <a:noFill/>
          <a:ln w="9525">
            <a:noFill/>
            <a:miter lim="800000"/>
            <a:headEnd/>
            <a:tailEnd/>
          </a:ln>
        </p:spPr>
      </p:pic>
      <p:pic>
        <p:nvPicPr>
          <p:cNvPr id="84" name="Picture 83"/>
          <p:cNvPicPr>
            <a:picLocks noChangeAspect="1"/>
          </p:cNvPicPr>
          <p:nvPr/>
        </p:nvPicPr>
        <p:blipFill>
          <a:blip r:embed="rId5" cstate="print"/>
          <a:srcRect/>
          <a:stretch>
            <a:fillRect/>
          </a:stretch>
        </p:blipFill>
        <p:spPr bwMode="auto">
          <a:xfrm>
            <a:off x="5737225" y="2247900"/>
            <a:ext cx="504825" cy="660400"/>
          </a:xfrm>
          <a:prstGeom prst="rect">
            <a:avLst/>
          </a:prstGeom>
          <a:noFill/>
          <a:ln w="9525">
            <a:noFill/>
            <a:miter lim="800000"/>
            <a:headEnd/>
            <a:tailEnd/>
          </a:ln>
        </p:spPr>
      </p:pic>
      <p:pic>
        <p:nvPicPr>
          <p:cNvPr id="85" name="Picture 84"/>
          <p:cNvPicPr>
            <a:picLocks noChangeAspect="1"/>
          </p:cNvPicPr>
          <p:nvPr/>
        </p:nvPicPr>
        <p:blipFill>
          <a:blip r:embed="rId5" cstate="print"/>
          <a:srcRect/>
          <a:stretch>
            <a:fillRect/>
          </a:stretch>
        </p:blipFill>
        <p:spPr bwMode="auto">
          <a:xfrm>
            <a:off x="4259263" y="5424488"/>
            <a:ext cx="504825" cy="658812"/>
          </a:xfrm>
          <a:prstGeom prst="rect">
            <a:avLst/>
          </a:prstGeom>
          <a:noFill/>
          <a:ln w="9525">
            <a:noFill/>
            <a:miter lim="800000"/>
            <a:headEnd/>
            <a:tailEnd/>
          </a:ln>
        </p:spPr>
      </p:pic>
      <p:pic>
        <p:nvPicPr>
          <p:cNvPr id="86" name="Picture 85"/>
          <p:cNvPicPr>
            <a:picLocks noChangeAspect="1"/>
          </p:cNvPicPr>
          <p:nvPr/>
        </p:nvPicPr>
        <p:blipFill>
          <a:blip r:embed="rId5" cstate="print"/>
          <a:srcRect/>
          <a:stretch>
            <a:fillRect/>
          </a:stretch>
        </p:blipFill>
        <p:spPr bwMode="auto">
          <a:xfrm>
            <a:off x="3487738" y="5105400"/>
            <a:ext cx="506412" cy="660400"/>
          </a:xfrm>
          <a:prstGeom prst="rect">
            <a:avLst/>
          </a:prstGeom>
          <a:noFill/>
          <a:ln w="9525">
            <a:noFill/>
            <a:miter lim="800000"/>
            <a:headEnd/>
            <a:tailEnd/>
          </a:ln>
        </p:spPr>
      </p:pic>
      <p:pic>
        <p:nvPicPr>
          <p:cNvPr id="87" name="Picture 86"/>
          <p:cNvPicPr>
            <a:picLocks noChangeAspect="1"/>
          </p:cNvPicPr>
          <p:nvPr/>
        </p:nvPicPr>
        <p:blipFill>
          <a:blip r:embed="rId5" cstate="print"/>
          <a:srcRect/>
          <a:stretch>
            <a:fillRect/>
          </a:stretch>
        </p:blipFill>
        <p:spPr bwMode="auto">
          <a:xfrm>
            <a:off x="4967288" y="5105400"/>
            <a:ext cx="504825" cy="660400"/>
          </a:xfrm>
          <a:prstGeom prst="rect">
            <a:avLst/>
          </a:prstGeom>
          <a:noFill/>
          <a:ln w="9525">
            <a:noFill/>
            <a:miter lim="800000"/>
            <a:headEnd/>
            <a:tailEnd/>
          </a:ln>
        </p:spPr>
      </p:pic>
      <p:pic>
        <p:nvPicPr>
          <p:cNvPr id="88" name="Picture 87"/>
          <p:cNvPicPr>
            <a:picLocks noChangeAspect="1"/>
          </p:cNvPicPr>
          <p:nvPr/>
        </p:nvPicPr>
        <p:blipFill>
          <a:blip r:embed="rId5" cstate="print"/>
          <a:srcRect/>
          <a:stretch>
            <a:fillRect/>
          </a:stretch>
        </p:blipFill>
        <p:spPr bwMode="auto">
          <a:xfrm>
            <a:off x="2767013" y="4648200"/>
            <a:ext cx="504825" cy="660400"/>
          </a:xfrm>
          <a:prstGeom prst="rect">
            <a:avLst/>
          </a:prstGeom>
          <a:noFill/>
          <a:ln w="9525">
            <a:noFill/>
            <a:miter lim="800000"/>
            <a:headEnd/>
            <a:tailEnd/>
          </a:ln>
        </p:spPr>
      </p:pic>
      <p:pic>
        <p:nvPicPr>
          <p:cNvPr id="89" name="Picture 88"/>
          <p:cNvPicPr>
            <a:picLocks noChangeAspect="1"/>
          </p:cNvPicPr>
          <p:nvPr/>
        </p:nvPicPr>
        <p:blipFill>
          <a:blip r:embed="rId5" cstate="print"/>
          <a:srcRect/>
          <a:stretch>
            <a:fillRect/>
          </a:stretch>
        </p:blipFill>
        <p:spPr bwMode="auto">
          <a:xfrm>
            <a:off x="5724525" y="4648200"/>
            <a:ext cx="504825" cy="660400"/>
          </a:xfrm>
          <a:prstGeom prst="rect">
            <a:avLst/>
          </a:prstGeom>
          <a:noFill/>
          <a:ln w="9525">
            <a:noFill/>
            <a:miter lim="800000"/>
            <a:headEnd/>
            <a:tailEnd/>
          </a:ln>
        </p:spPr>
      </p:pic>
      <p:pic>
        <p:nvPicPr>
          <p:cNvPr id="13321" name="Picture 13320"/>
          <p:cNvPicPr>
            <a:picLocks noChangeAspect="1"/>
          </p:cNvPicPr>
          <p:nvPr/>
        </p:nvPicPr>
        <p:blipFill>
          <a:blip r:embed="rId6" cstate="print"/>
          <a:srcRect/>
          <a:stretch>
            <a:fillRect/>
          </a:stretch>
        </p:blipFill>
        <p:spPr bwMode="auto">
          <a:xfrm>
            <a:off x="3671888" y="2971800"/>
            <a:ext cx="1651000" cy="1651000"/>
          </a:xfrm>
          <a:prstGeom prst="rect">
            <a:avLst/>
          </a:prstGeom>
          <a:noFill/>
          <a:ln w="9525">
            <a:noFill/>
            <a:miter lim="800000"/>
            <a:headEnd/>
            <a:tailEnd/>
          </a:ln>
        </p:spPr>
      </p:pic>
    </p:spTree>
    <p:extLst>
      <p:ext uri="{BB962C8B-B14F-4D97-AF65-F5344CB8AC3E}">
        <p14:creationId xmlns="" xmlns:p14="http://schemas.microsoft.com/office/powerpoint/2010/main" val="335716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p:cTn id="7" dur="2000" fill="hold"/>
                                        <p:tgtEl>
                                          <p:spTgt spid="13321"/>
                                        </p:tgtEl>
                                        <p:attrNameLst>
                                          <p:attrName>ppt_w</p:attrName>
                                        </p:attrNameLst>
                                      </p:cBhvr>
                                      <p:tavLst>
                                        <p:tav tm="0">
                                          <p:val>
                                            <p:fltVal val="0"/>
                                          </p:val>
                                        </p:tav>
                                        <p:tav tm="100000">
                                          <p:val>
                                            <p:strVal val="#ppt_w"/>
                                          </p:val>
                                        </p:tav>
                                      </p:tavLst>
                                    </p:anim>
                                    <p:anim calcmode="lin" valueType="num">
                                      <p:cBhvr>
                                        <p:cTn id="8" dur="2000" fill="hold"/>
                                        <p:tgtEl>
                                          <p:spTgt spid="13321"/>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2000" fill="hold"/>
                                        <p:tgtEl>
                                          <p:spTgt spid="54"/>
                                        </p:tgtEl>
                                        <p:attrNameLst>
                                          <p:attrName>ppt_w</p:attrName>
                                        </p:attrNameLst>
                                      </p:cBhvr>
                                      <p:tavLst>
                                        <p:tav tm="0">
                                          <p:val>
                                            <p:fltVal val="0"/>
                                          </p:val>
                                        </p:tav>
                                        <p:tav tm="100000">
                                          <p:val>
                                            <p:strVal val="#ppt_w"/>
                                          </p:val>
                                        </p:tav>
                                      </p:tavLst>
                                    </p:anim>
                                    <p:anim calcmode="lin" valueType="num">
                                      <p:cBhvr>
                                        <p:cTn id="12" dur="2000" fill="hold"/>
                                        <p:tgtEl>
                                          <p:spTgt spid="54"/>
                                        </p:tgtEl>
                                        <p:attrNameLst>
                                          <p:attrName>ppt_h</p:attrName>
                                        </p:attrNameLst>
                                      </p:cBhvr>
                                      <p:tavLst>
                                        <p:tav tm="0">
                                          <p:val>
                                            <p:fltVal val="0"/>
                                          </p:val>
                                        </p:tav>
                                        <p:tav tm="100000">
                                          <p:val>
                                            <p:strVal val="#ppt_h"/>
                                          </p:val>
                                        </p:tav>
                                      </p:tavLst>
                                    </p:anim>
                                    <p:animEffect transition="in" filter="fade">
                                      <p:cBhvr>
                                        <p:cTn id="13" dur="2000"/>
                                        <p:tgtEl>
                                          <p:spTgt spid="54"/>
                                        </p:tgtEl>
                                      </p:cBhvr>
                                    </p:animEffec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13320"/>
                                        </p:tgtEl>
                                        <p:attrNameLst>
                                          <p:attrName>style.visibility</p:attrName>
                                        </p:attrNameLst>
                                      </p:cBhvr>
                                      <p:to>
                                        <p:strVal val="visible"/>
                                      </p:to>
                                    </p:set>
                                    <p:animEffect transition="in" filter="fade">
                                      <p:cBhvr>
                                        <p:cTn id="17" dur="500"/>
                                        <p:tgtEl>
                                          <p:spTgt spid="13320"/>
                                        </p:tgtEl>
                                      </p:cBhvr>
                                    </p:animEffect>
                                  </p:childTnLst>
                                </p:cTn>
                              </p:par>
                              <p:par>
                                <p:cTn id="18" presetID="0" presetClass="path" presetSubtype="0" accel="50000" decel="50000" fill="hold" nodeType="withEffect">
                                  <p:stCondLst>
                                    <p:cond delay="0"/>
                                  </p:stCondLst>
                                  <p:childTnLst>
                                    <p:animMotion origin="layout" path="M 0.08056 0.07592 L -2.77778E-6 -2.22222E-6 " pathEditMode="relative" ptsTypes="AA">
                                      <p:cBhvr>
                                        <p:cTn id="19" dur="500" fill="hold"/>
                                        <p:tgtEl>
                                          <p:spTgt spid="13320"/>
                                        </p:tgtEl>
                                        <p:attrNameLst>
                                          <p:attrName>ppt_x</p:attrName>
                                          <p:attrName>ppt_y</p:attrName>
                                        </p:attrNameLst>
                                      </p:cBhvr>
                                    </p:animMotion>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0" presetClass="path" presetSubtype="0" accel="50000" decel="50000" fill="hold" nodeType="withEffect">
                                  <p:stCondLst>
                                    <p:cond delay="0"/>
                                  </p:stCondLst>
                                  <p:childTnLst>
                                    <p:animMotion origin="layout" path="M 0.04184 0.13727 L 3.61111E-6 -4.81481E-6 " pathEditMode="relative" rAng="0" ptsTypes="AA">
                                      <p:cBhvr>
                                        <p:cTn id="25" dur="500" fill="hold"/>
                                        <p:tgtEl>
                                          <p:spTgt spid="81"/>
                                        </p:tgtEl>
                                        <p:attrNameLst>
                                          <p:attrName>ppt_x</p:attrName>
                                          <p:attrName>ppt_y</p:attrName>
                                        </p:attrNameLst>
                                      </p:cBhvr>
                                      <p:rCtr x="-2100" y="-6900"/>
                                    </p:animMotion>
                                  </p:childTnLst>
                                </p:cTn>
                              </p:par>
                            </p:childTnLst>
                          </p:cTn>
                        </p:par>
                        <p:par>
                          <p:cTn id="26" fill="hold" nodeType="afterGroup">
                            <p:stCondLst>
                              <p:cond delay="3000"/>
                            </p:stCondLst>
                            <p:childTnLst>
                              <p:par>
                                <p:cTn id="27" presetID="10" presetClass="entr" presetSubtype="0"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0" presetClass="path" presetSubtype="0" accel="50000" decel="50000" fill="hold" nodeType="withEffect">
                                  <p:stCondLst>
                                    <p:cond delay="0"/>
                                  </p:stCondLst>
                                  <p:childTnLst>
                                    <p:animMotion origin="layout" path="M 5E-6 0.13079 L 5E-6 -3.7037E-6 " pathEditMode="relative" ptsTypes="AA">
                                      <p:cBhvr>
                                        <p:cTn id="31" dur="500" fill="hold"/>
                                        <p:tgtEl>
                                          <p:spTgt spid="82"/>
                                        </p:tgtEl>
                                        <p:attrNameLst>
                                          <p:attrName>ppt_x</p:attrName>
                                          <p:attrName>ppt_y</p:attrName>
                                        </p:attrNameLst>
                                      </p:cBhvr>
                                    </p:animMotion>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0" presetClass="path" presetSubtype="0" accel="50000" decel="50000" fill="hold" nodeType="withEffect">
                                  <p:stCondLst>
                                    <p:cond delay="0"/>
                                  </p:stCondLst>
                                  <p:childTnLst>
                                    <p:animMotion origin="layout" path="M -0.05278 0.1375 L -2.77778E-7 -1.11111E-6 " pathEditMode="relative" ptsTypes="AA">
                                      <p:cBhvr>
                                        <p:cTn id="37" dur="500" fill="hold"/>
                                        <p:tgtEl>
                                          <p:spTgt spid="83"/>
                                        </p:tgtEl>
                                        <p:attrNameLst>
                                          <p:attrName>ppt_x</p:attrName>
                                          <p:attrName>ppt_y</p:attrName>
                                        </p:attrNameLst>
                                      </p:cBhvr>
                                    </p:animMotion>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nodeType="afterGroup">
                            <p:stCondLst>
                              <p:cond delay="4000"/>
                            </p:stCondLst>
                            <p:childTnLst>
                              <p:par>
                                <p:cTn id="42" presetID="10" presetClass="entr" presetSubtype="0"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par>
                                <p:cTn id="45" presetID="0" presetClass="path" presetSubtype="0" accel="50000" decel="50000" fill="hold" nodeType="withEffect">
                                  <p:stCondLst>
                                    <p:cond delay="0"/>
                                  </p:stCondLst>
                                  <p:childTnLst>
                                    <p:animMotion origin="layout" path="M -0.07707 0.07615 L 5.83333E-6 4.07407E-6 " pathEditMode="relative" ptsTypes="AA">
                                      <p:cBhvr>
                                        <p:cTn id="46" dur="500" fill="hold"/>
                                        <p:tgtEl>
                                          <p:spTgt spid="84"/>
                                        </p:tgtEl>
                                        <p:attrNameLst>
                                          <p:attrName>ppt_x</p:attrName>
                                          <p:attrName>ppt_y</p:attrName>
                                        </p:attrNameLst>
                                      </p:cBhvr>
                                    </p:animMotion>
                                  </p:childTnLst>
                                </p:cTn>
                              </p:par>
                            </p:childTnLst>
                          </p:cTn>
                        </p:par>
                        <p:par>
                          <p:cTn id="47" fill="hold" nodeType="afterGroup">
                            <p:stCondLst>
                              <p:cond delay="4500"/>
                            </p:stCondLst>
                            <p:childTnLst>
                              <p:par>
                                <p:cTn id="48" presetID="10" presetClass="entr" presetSubtype="0" fill="hold" nodeType="after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fade">
                                      <p:cBhvr>
                                        <p:cTn id="50" dur="500"/>
                                        <p:tgtEl>
                                          <p:spTgt spid="89"/>
                                        </p:tgtEl>
                                      </p:cBhvr>
                                    </p:animEffect>
                                  </p:childTnLst>
                                </p:cTn>
                              </p:par>
                              <p:par>
                                <p:cTn id="51" presetID="0" presetClass="path" presetSubtype="0" accel="50000" decel="50000" fill="hold" nodeType="withEffect">
                                  <p:stCondLst>
                                    <p:cond delay="0"/>
                                  </p:stCondLst>
                                  <p:childTnLst>
                                    <p:animMotion origin="layout" path="M -0.0809 -0.08704 L -2.5E-6 7.40741E-7 " pathEditMode="relative" ptsTypes="AA">
                                      <p:cBhvr>
                                        <p:cTn id="52" dur="500" fill="hold"/>
                                        <p:tgtEl>
                                          <p:spTgt spid="89"/>
                                        </p:tgtEl>
                                        <p:attrNameLst>
                                          <p:attrName>ppt_x</p:attrName>
                                          <p:attrName>ppt_y</p:attrName>
                                        </p:attrNameLst>
                                      </p:cBhvr>
                                    </p:animMotion>
                                  </p:childTnLst>
                                </p:cTn>
                              </p:par>
                            </p:childTnLst>
                          </p:cTn>
                        </p:par>
                        <p:par>
                          <p:cTn id="53" fill="hold" nodeType="afterGroup">
                            <p:stCondLst>
                              <p:cond delay="5000"/>
                            </p:stCondLst>
                            <p:childTnLst>
                              <p:par>
                                <p:cTn id="54" presetID="10" presetClass="entr" presetSubtype="0" fill="hold" nodeType="after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500"/>
                                        <p:tgtEl>
                                          <p:spTgt spid="87"/>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0" presetClass="path" presetSubtype="0" accel="50000" decel="50000" fill="hold" nodeType="withEffect">
                                  <p:stCondLst>
                                    <p:cond delay="0"/>
                                  </p:stCondLst>
                                  <p:childTnLst>
                                    <p:animMotion origin="layout" path="M -0.05139 -0.10995 L 2.77778E-7 -2.59259E-6 " pathEditMode="relative" ptsTypes="AA">
                                      <p:cBhvr>
                                        <p:cTn id="61" dur="500" fill="hold"/>
                                        <p:tgtEl>
                                          <p:spTgt spid="87"/>
                                        </p:tgtEl>
                                        <p:attrNameLst>
                                          <p:attrName>ppt_x</p:attrName>
                                          <p:attrName>ppt_y</p:attrName>
                                        </p:attrNameLst>
                                      </p:cBhvr>
                                    </p:animMotion>
                                  </p:childTnLst>
                                </p:cTn>
                              </p:par>
                            </p:childTnLst>
                          </p:cTn>
                        </p:par>
                        <p:par>
                          <p:cTn id="62" fill="hold" nodeType="afterGroup">
                            <p:stCondLst>
                              <p:cond delay="5500"/>
                            </p:stCondLst>
                            <p:childTnLst>
                              <p:par>
                                <p:cTn id="63" presetID="10" presetClass="entr" presetSubtype="0" fill="hold"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par>
                                <p:cTn id="66" presetID="0" presetClass="path" presetSubtype="0" accel="50000" decel="50000" fill="hold" nodeType="withEffect">
                                  <p:stCondLst>
                                    <p:cond delay="0"/>
                                  </p:stCondLst>
                                  <p:childTnLst>
                                    <p:animMotion origin="layout" path="M -2.77778E-6 -0.16366 L -2.77778E-6 2.59259E-6 " pathEditMode="relative" ptsTypes="AA">
                                      <p:cBhvr>
                                        <p:cTn id="67" dur="500" fill="hold"/>
                                        <p:tgtEl>
                                          <p:spTgt spid="85"/>
                                        </p:tgtEl>
                                        <p:attrNameLst>
                                          <p:attrName>ppt_x</p:attrName>
                                          <p:attrName>ppt_y</p:attrName>
                                        </p:attrNameLst>
                                      </p:cBhvr>
                                    </p:animMotion>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par>
                          <p:cTn id="71" fill="hold" nodeType="afterGroup">
                            <p:stCondLst>
                              <p:cond delay="6000"/>
                            </p:stCondLst>
                            <p:childTnLst>
                              <p:par>
                                <p:cTn id="72" presetID="10" presetClass="entr" presetSubtype="0" fill="hold"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fade">
                                      <p:cBhvr>
                                        <p:cTn id="74" dur="500"/>
                                        <p:tgtEl>
                                          <p:spTgt spid="86"/>
                                        </p:tgtEl>
                                      </p:cBhvr>
                                    </p:animEffect>
                                  </p:childTnLst>
                                </p:cTn>
                              </p:par>
                              <p:par>
                                <p:cTn id="75" presetID="10"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par>
                                <p:cTn id="81" presetID="0" presetClass="path" presetSubtype="0" accel="50000" decel="50000" fill="hold" nodeType="withEffect">
                                  <p:stCondLst>
                                    <p:cond delay="0"/>
                                  </p:stCondLst>
                                  <p:childTnLst>
                                    <p:animMotion origin="layout" path="M 0.04218 -0.11018 L 1.38889E-6 -1.48148E-6 " pathEditMode="relative" ptsTypes="AA">
                                      <p:cBhvr>
                                        <p:cTn id="82" dur="500" fill="hold"/>
                                        <p:tgtEl>
                                          <p:spTgt spid="86"/>
                                        </p:tgtEl>
                                        <p:attrNameLst>
                                          <p:attrName>ppt_x</p:attrName>
                                          <p:attrName>ppt_y</p:attrName>
                                        </p:attrNameLst>
                                      </p:cBhvr>
                                    </p:animMotion>
                                  </p:childTnLst>
                                </p:cTn>
                              </p:par>
                            </p:childTnLst>
                          </p:cTn>
                        </p:par>
                        <p:par>
                          <p:cTn id="83" fill="hold" nodeType="afterGroup">
                            <p:stCondLst>
                              <p:cond delay="6500"/>
                            </p:stCondLst>
                            <p:childTnLst>
                              <p:par>
                                <p:cTn id="84" presetID="10" presetClass="entr" presetSubtype="0" fill="hold" nodeType="after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cTn>
                              </p:par>
                              <p:par>
                                <p:cTn id="87" presetID="0" presetClass="path" presetSubtype="0" accel="50000" decel="50000" fill="hold" nodeType="withEffect">
                                  <p:stCondLst>
                                    <p:cond delay="0"/>
                                  </p:stCondLst>
                                  <p:childTnLst>
                                    <p:animMotion origin="layout" path="M 0.07743 -0.05093 L 1.11111E-6 -1.48148E-6 " pathEditMode="relative" ptsTypes="AA">
                                      <p:cBhvr>
                                        <p:cTn id="88" dur="500" fill="hold"/>
                                        <p:tgtEl>
                                          <p:spTgt spid="88"/>
                                        </p:tgtEl>
                                        <p:attrNameLst>
                                          <p:attrName>ppt_x</p:attrName>
                                          <p:attrName>ppt_y</p:attrName>
                                        </p:attrNameLst>
                                      </p:cBhvr>
                                    </p:animMotion>
                                  </p:childTnLst>
                                </p:cTn>
                              </p:par>
                              <p:par>
                                <p:cTn id="89" presetID="10"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 y="433540"/>
            <a:ext cx="8915400" cy="1143000"/>
          </a:xfrm>
        </p:spPr>
        <p:txBody>
          <a:bodyPr/>
          <a:lstStyle/>
          <a:p>
            <a:r>
              <a:rPr lang="ru-RU" sz="3400" dirty="0" smtClean="0"/>
              <a:t>Почему важно опубликовать свою работу?</a:t>
            </a:r>
            <a:endParaRPr lang="en-US" sz="3400" dirty="0" smtClean="0"/>
          </a:p>
        </p:txBody>
      </p:sp>
      <p:sp>
        <p:nvSpPr>
          <p:cNvPr id="56323" name="Content Placeholder 2"/>
          <p:cNvSpPr>
            <a:spLocks noGrp="1"/>
          </p:cNvSpPr>
          <p:nvPr>
            <p:ph idx="1"/>
          </p:nvPr>
        </p:nvSpPr>
        <p:spPr>
          <a:xfrm>
            <a:off x="457201" y="1524000"/>
            <a:ext cx="8305800" cy="5255158"/>
          </a:xfrm>
        </p:spPr>
        <p:txBody>
          <a:bodyPr>
            <a:normAutofit fontScale="92500" lnSpcReduction="20000"/>
          </a:bodyPr>
          <a:lstStyle/>
          <a:p>
            <a:r>
              <a:rPr lang="en-US" sz="2400" dirty="0" smtClean="0">
                <a:solidFill>
                  <a:schemeClr val="tx1">
                    <a:lumMod val="75000"/>
                    <a:lumOff val="25000"/>
                  </a:schemeClr>
                </a:solidFill>
              </a:rPr>
              <a:t>”</a:t>
            </a:r>
            <a:r>
              <a:rPr lang="en-US" sz="2000" dirty="0">
                <a:solidFill>
                  <a:schemeClr val="tx1">
                    <a:lumMod val="75000"/>
                    <a:lumOff val="25000"/>
                  </a:schemeClr>
                </a:solidFill>
              </a:rPr>
              <a:t>A</a:t>
            </a:r>
            <a:r>
              <a:rPr lang="en-US" sz="2000" dirty="0" smtClean="0">
                <a:solidFill>
                  <a:schemeClr val="tx1">
                    <a:lumMod val="75000"/>
                    <a:lumOff val="25000"/>
                  </a:schemeClr>
                </a:solidFill>
              </a:rPr>
              <a:t> scientific experiment  is not complete until the results have been published.” </a:t>
            </a:r>
            <a:r>
              <a:rPr lang="ru-RU" sz="2000" dirty="0" smtClean="0">
                <a:solidFill>
                  <a:schemeClr val="tx1">
                    <a:lumMod val="75000"/>
                    <a:lumOff val="25000"/>
                  </a:schemeClr>
                </a:solidFill>
              </a:rPr>
              <a:t>(</a:t>
            </a:r>
            <a:r>
              <a:rPr lang="ru-RU" sz="2000" i="1" dirty="0" smtClean="0">
                <a:solidFill>
                  <a:schemeClr val="tx1">
                    <a:lumMod val="75000"/>
                    <a:lumOff val="25000"/>
                  </a:schemeClr>
                </a:solidFill>
              </a:rPr>
              <a:t>Научный эксперимент не считается завершенным до тех пор, пока его результаты не опубликованы)</a:t>
            </a:r>
            <a:endParaRPr lang="en-US" sz="2000" i="1" dirty="0" smtClean="0">
              <a:solidFill>
                <a:schemeClr val="tx1">
                  <a:lumMod val="75000"/>
                  <a:lumOff val="25000"/>
                </a:schemeClr>
              </a:solidFill>
            </a:endParaRPr>
          </a:p>
          <a:p>
            <a:pPr lvl="1"/>
            <a:r>
              <a:rPr lang="en-US" sz="1100" dirty="0" smtClean="0">
                <a:solidFill>
                  <a:schemeClr val="tx1">
                    <a:lumMod val="75000"/>
                    <a:lumOff val="25000"/>
                  </a:schemeClr>
                </a:solidFill>
              </a:rPr>
              <a:t>Bob  Day, professor emeritus, department of English, Univ. of  Delaware, author of a book on scientific paper publishing</a:t>
            </a:r>
          </a:p>
          <a:p>
            <a:r>
              <a:rPr lang="en-US" sz="2000" dirty="0" smtClean="0">
                <a:solidFill>
                  <a:schemeClr val="tx1">
                    <a:lumMod val="75000"/>
                    <a:lumOff val="25000"/>
                  </a:schemeClr>
                </a:solidFill>
              </a:rPr>
              <a:t>"Scientific  knowledge is a communal resource that only exists because it's available for others to judge and affirm as important.“</a:t>
            </a:r>
            <a:r>
              <a:rPr lang="ru-RU" sz="2000" dirty="0" smtClean="0">
                <a:solidFill>
                  <a:schemeClr val="tx1">
                    <a:lumMod val="75000"/>
                    <a:lumOff val="25000"/>
                  </a:schemeClr>
                </a:solidFill>
              </a:rPr>
              <a:t> (</a:t>
            </a:r>
            <a:r>
              <a:rPr lang="ru-RU" sz="2000" i="1" dirty="0" smtClean="0">
                <a:solidFill>
                  <a:schemeClr val="tx1">
                    <a:lumMod val="75000"/>
                    <a:lumOff val="25000"/>
                  </a:schemeClr>
                </a:solidFill>
              </a:rPr>
              <a:t>Научное знание – коммуникативный ресурс, который существует только потому, что оно доступно для других, чтобы обсуждать и  признавать его.)</a:t>
            </a:r>
            <a:endParaRPr lang="en-US" sz="2000" i="1" dirty="0" smtClean="0">
              <a:solidFill>
                <a:schemeClr val="tx1">
                  <a:lumMod val="75000"/>
                  <a:lumOff val="25000"/>
                </a:schemeClr>
              </a:solidFill>
            </a:endParaRPr>
          </a:p>
          <a:p>
            <a:pPr lvl="1"/>
            <a:r>
              <a:rPr lang="en-US" sz="1100" dirty="0" smtClean="0">
                <a:solidFill>
                  <a:schemeClr val="tx1">
                    <a:lumMod val="75000"/>
                    <a:lumOff val="25000"/>
                  </a:schemeClr>
                </a:solidFill>
              </a:rPr>
              <a:t>Bruce </a:t>
            </a:r>
            <a:r>
              <a:rPr lang="en-US" sz="1100" dirty="0" err="1" smtClean="0">
                <a:solidFill>
                  <a:schemeClr val="tx1">
                    <a:lumMod val="75000"/>
                    <a:lumOff val="25000"/>
                  </a:schemeClr>
                </a:solidFill>
              </a:rPr>
              <a:t>Lewenstein</a:t>
            </a:r>
            <a:r>
              <a:rPr lang="en-US" sz="1100" dirty="0" smtClean="0">
                <a:solidFill>
                  <a:schemeClr val="tx1">
                    <a:lumMod val="75000"/>
                    <a:lumOff val="25000"/>
                  </a:schemeClr>
                </a:solidFill>
              </a:rPr>
              <a:t>, associate professor of communication and science and technology studies, Cornell University</a:t>
            </a:r>
          </a:p>
          <a:p>
            <a:r>
              <a:rPr lang="en-US" sz="2000" dirty="0" smtClean="0">
                <a:solidFill>
                  <a:schemeClr val="tx1">
                    <a:lumMod val="75000"/>
                    <a:lumOff val="25000"/>
                  </a:schemeClr>
                </a:solidFill>
              </a:rPr>
              <a:t>"Researchers publish for economic self-interest, ... it provides visibility and is evidence of productivity." </a:t>
            </a:r>
            <a:r>
              <a:rPr lang="ru-RU" sz="2000" dirty="0" smtClean="0">
                <a:solidFill>
                  <a:schemeClr val="tx1">
                    <a:lumMod val="75000"/>
                    <a:lumOff val="25000"/>
                  </a:schemeClr>
                </a:solidFill>
              </a:rPr>
              <a:t> </a:t>
            </a:r>
            <a:r>
              <a:rPr lang="ru-RU" sz="2000" i="1" dirty="0" smtClean="0">
                <a:solidFill>
                  <a:schemeClr val="tx1">
                    <a:lumMod val="75000"/>
                    <a:lumOff val="25000"/>
                  </a:schemeClr>
                </a:solidFill>
              </a:rPr>
              <a:t>(Ученые публикуются в собственных интересах, … это обеспечивает видимость и доказывает продуктивность.)  </a:t>
            </a:r>
            <a:endParaRPr lang="en-US" sz="2000" i="1" dirty="0" smtClean="0">
              <a:solidFill>
                <a:schemeClr val="tx1">
                  <a:lumMod val="75000"/>
                  <a:lumOff val="25000"/>
                </a:schemeClr>
              </a:solidFill>
            </a:endParaRPr>
          </a:p>
          <a:p>
            <a:pPr lvl="1"/>
            <a:r>
              <a:rPr lang="en-US" sz="1100" dirty="0" smtClean="0">
                <a:solidFill>
                  <a:schemeClr val="tx1">
                    <a:lumMod val="75000"/>
                    <a:lumOff val="25000"/>
                  </a:schemeClr>
                </a:solidFill>
              </a:rPr>
              <a:t>Ed </a:t>
            </a:r>
            <a:r>
              <a:rPr lang="en-US" sz="1100" dirty="0" err="1" smtClean="0">
                <a:solidFill>
                  <a:schemeClr val="tx1">
                    <a:lumMod val="75000"/>
                    <a:lumOff val="25000"/>
                  </a:schemeClr>
                </a:solidFill>
              </a:rPr>
              <a:t>Huth</a:t>
            </a:r>
            <a:r>
              <a:rPr lang="en-US" sz="1100" dirty="0" smtClean="0">
                <a:solidFill>
                  <a:schemeClr val="tx1">
                    <a:lumMod val="75000"/>
                    <a:lumOff val="25000"/>
                  </a:schemeClr>
                </a:solidFill>
              </a:rPr>
              <a:t>, editor emeritus of the Annals of Internal Medicine and author of a book on publishing in  medicine</a:t>
            </a:r>
            <a:br>
              <a:rPr lang="en-US" sz="1100" dirty="0" smtClean="0">
                <a:solidFill>
                  <a:schemeClr val="tx1">
                    <a:lumMod val="75000"/>
                    <a:lumOff val="25000"/>
                  </a:schemeClr>
                </a:solidFill>
              </a:rPr>
            </a:br>
            <a:r>
              <a:rPr lang="en-US" sz="1100" dirty="0" smtClean="0">
                <a:solidFill>
                  <a:schemeClr val="tx1">
                    <a:lumMod val="75000"/>
                    <a:lumOff val="25000"/>
                  </a:schemeClr>
                </a:solidFill>
              </a:rPr>
              <a:t/>
            </a:r>
            <a:br>
              <a:rPr lang="en-US" sz="1100" dirty="0" smtClean="0">
                <a:solidFill>
                  <a:schemeClr val="tx1">
                    <a:lumMod val="75000"/>
                    <a:lumOff val="25000"/>
                  </a:schemeClr>
                </a:solidFill>
              </a:rPr>
            </a:br>
            <a:r>
              <a:rPr lang="en-US" sz="1100" dirty="0" smtClean="0">
                <a:solidFill>
                  <a:schemeClr val="tx1">
                    <a:lumMod val="75000"/>
                    <a:lumOff val="25000"/>
                  </a:schemeClr>
                </a:solidFill>
              </a:rPr>
              <a:t/>
            </a:r>
            <a:br>
              <a:rPr lang="en-US" sz="1100" dirty="0" smtClean="0">
                <a:solidFill>
                  <a:schemeClr val="tx1">
                    <a:lumMod val="75000"/>
                    <a:lumOff val="25000"/>
                  </a:schemeClr>
                </a:solidFill>
              </a:rPr>
            </a:br>
            <a:r>
              <a:rPr lang="en-US" sz="1100" dirty="0" smtClean="0">
                <a:solidFill>
                  <a:schemeClr val="tx1">
                    <a:lumMod val="75000"/>
                    <a:lumOff val="25000"/>
                  </a:schemeClr>
                </a:solidFill>
              </a:rPr>
              <a:t/>
            </a:r>
            <a:br>
              <a:rPr lang="en-US" sz="1100" dirty="0" smtClean="0">
                <a:solidFill>
                  <a:schemeClr val="tx1">
                    <a:lumMod val="75000"/>
                    <a:lumOff val="25000"/>
                  </a:schemeClr>
                </a:solidFill>
              </a:rPr>
            </a:br>
            <a:endParaRPr lang="en-US" sz="1300" dirty="0" smtClean="0">
              <a:solidFill>
                <a:schemeClr val="tx1">
                  <a:lumMod val="75000"/>
                  <a:lumOff val="25000"/>
                </a:schemeClr>
              </a:solidFill>
            </a:endParaRPr>
          </a:p>
          <a:p>
            <a:pPr>
              <a:buFont typeface="Wingdings" pitchFamily="2" charset="2"/>
              <a:buNone/>
            </a:pPr>
            <a:r>
              <a:rPr lang="en-US" sz="1300" dirty="0" smtClean="0">
                <a:solidFill>
                  <a:schemeClr val="tx1">
                    <a:lumMod val="75000"/>
                    <a:lumOff val="25000"/>
                  </a:schemeClr>
                </a:solidFill>
              </a:rPr>
              <a:t>  Source: The Scientist - The News Journal of the Life Scientist</a:t>
            </a:r>
          </a:p>
          <a:p>
            <a:pPr>
              <a:buFont typeface="Wingdings" pitchFamily="2" charset="2"/>
              <a:buNone/>
            </a:pPr>
            <a:r>
              <a:rPr lang="en-US" sz="800" dirty="0" smtClean="0"/>
              <a:t>    http://www.the-scientist.com/homepage.htm], April 2, 2001 © Copyright 2001,</a:t>
            </a:r>
          </a:p>
        </p:txBody>
      </p:sp>
    </p:spTree>
    <p:extLst>
      <p:ext uri="{BB962C8B-B14F-4D97-AF65-F5344CB8AC3E}">
        <p14:creationId xmlns="" xmlns:p14="http://schemas.microsoft.com/office/powerpoint/2010/main" val="344205712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64107" y="1883391"/>
            <a:ext cx="7772400" cy="1143000"/>
          </a:xfrm>
        </p:spPr>
        <p:txBody>
          <a:bodyPr/>
          <a:lstStyle/>
          <a:p>
            <a:pPr algn="ctr" eaLnBrk="1" hangingPunct="1"/>
            <a:r>
              <a:rPr lang="ru-RU" altLang="en-US" sz="4400" b="1" kern="0" dirty="0" smtClean="0">
                <a:latin typeface="+mj-lt"/>
                <a:ea typeface="+mj-ea"/>
                <a:cs typeface="ＭＳ Ｐゴシック"/>
              </a:rPr>
              <a:t>Преимущества сотрудничества с </a:t>
            </a:r>
            <a:r>
              <a:rPr lang="en-US" altLang="en-US" sz="4400" b="1" kern="0" dirty="0" smtClean="0">
                <a:latin typeface="+mj-lt"/>
                <a:ea typeface="+mj-ea"/>
                <a:cs typeface="ＭＳ Ｐゴシック"/>
              </a:rPr>
              <a:t>IEEE?</a:t>
            </a:r>
          </a:p>
        </p:txBody>
      </p:sp>
    </p:spTree>
    <p:extLst>
      <p:ext uri="{BB962C8B-B14F-4D97-AF65-F5344CB8AC3E}">
        <p14:creationId xmlns="" xmlns:p14="http://schemas.microsoft.com/office/powerpoint/2010/main" val="410765245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508000" y="2393950"/>
            <a:ext cx="2439988" cy="2468563"/>
            <a:chOff x="508000" y="2393950"/>
            <a:chExt cx="2439988" cy="2468563"/>
          </a:xfrm>
        </p:grpSpPr>
        <p:sp>
          <p:nvSpPr>
            <p:cNvPr id="25" name="Rounded Rectangle 24"/>
            <p:cNvSpPr>
              <a:spLocks noChangeArrowheads="1"/>
            </p:cNvSpPr>
            <p:nvPr/>
          </p:nvSpPr>
          <p:spPr bwMode="auto">
            <a:xfrm>
              <a:off x="508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9" name="TextBox 4"/>
            <p:cNvSpPr txBox="1">
              <a:spLocks noChangeArrowheads="1"/>
            </p:cNvSpPr>
            <p:nvPr/>
          </p:nvSpPr>
          <p:spPr bwMode="auto">
            <a:xfrm>
              <a:off x="508000" y="2674938"/>
              <a:ext cx="2439988" cy="461665"/>
            </a:xfrm>
            <a:prstGeom prst="rect">
              <a:avLst/>
            </a:prstGeom>
            <a:noFill/>
            <a:ln w="9525">
              <a:noFill/>
              <a:miter lim="800000"/>
              <a:headEnd/>
              <a:tailEnd/>
            </a:ln>
          </p:spPr>
          <p:txBody>
            <a:bodyPr wrap="square">
              <a:spAutoFit/>
            </a:bodyPr>
            <a:lstStyle/>
            <a:p>
              <a:pPr algn="ctr"/>
              <a:r>
                <a:rPr lang="ru-RU" sz="2400" dirty="0" smtClean="0">
                  <a:solidFill>
                    <a:schemeClr val="bg1"/>
                  </a:solidFill>
                  <a:latin typeface="Verdana" charset="0"/>
                </a:rPr>
                <a:t>Популярность</a:t>
              </a:r>
              <a:endParaRPr lang="en-US" sz="2400" dirty="0">
                <a:solidFill>
                  <a:schemeClr val="bg1"/>
                </a:solidFill>
                <a:latin typeface="Verdana" charset="0"/>
              </a:endParaRPr>
            </a:p>
          </p:txBody>
        </p:sp>
        <p:sp>
          <p:nvSpPr>
            <p:cNvPr id="27" name="Rounded Rectangle 26"/>
            <p:cNvSpPr>
              <a:spLocks noChangeArrowheads="1"/>
            </p:cNvSpPr>
            <p:nvPr/>
          </p:nvSpPr>
          <p:spPr bwMode="auto">
            <a:xfrm>
              <a:off x="1052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91" name="Picture 28" descr="magnify.jpg"/>
            <p:cNvPicPr>
              <a:picLocks noChangeAspect="1"/>
            </p:cNvPicPr>
            <p:nvPr/>
          </p:nvPicPr>
          <p:blipFill>
            <a:blip r:embed="rId3"/>
            <a:srcRect/>
            <a:stretch>
              <a:fillRect/>
            </a:stretch>
          </p:blipFill>
          <p:spPr bwMode="auto">
            <a:xfrm>
              <a:off x="1185863" y="3532188"/>
              <a:ext cx="974725" cy="890587"/>
            </a:xfrm>
            <a:prstGeom prst="rect">
              <a:avLst/>
            </a:prstGeom>
            <a:noFill/>
            <a:ln w="9525">
              <a:noFill/>
              <a:miter lim="800000"/>
              <a:headEnd/>
              <a:tailEnd/>
            </a:ln>
          </p:spPr>
        </p:pic>
      </p:grpSp>
      <p:grpSp>
        <p:nvGrpSpPr>
          <p:cNvPr id="3" name="Group 17"/>
          <p:cNvGrpSpPr>
            <a:grpSpLocks/>
          </p:cNvGrpSpPr>
          <p:nvPr/>
        </p:nvGrpSpPr>
        <p:grpSpPr bwMode="auto">
          <a:xfrm>
            <a:off x="3302000" y="2393950"/>
            <a:ext cx="2439988" cy="2468563"/>
            <a:chOff x="3302000" y="2393950"/>
            <a:chExt cx="2439988" cy="2468563"/>
          </a:xfrm>
        </p:grpSpPr>
        <p:sp>
          <p:nvSpPr>
            <p:cNvPr id="32" name="Rounded Rectangle 31"/>
            <p:cNvSpPr>
              <a:spLocks noChangeArrowheads="1"/>
            </p:cNvSpPr>
            <p:nvPr/>
          </p:nvSpPr>
          <p:spPr bwMode="auto">
            <a:xfrm>
              <a:off x="3302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5" name="TextBox 4"/>
            <p:cNvSpPr txBox="1">
              <a:spLocks noChangeArrowheads="1"/>
            </p:cNvSpPr>
            <p:nvPr/>
          </p:nvSpPr>
          <p:spPr bwMode="auto">
            <a:xfrm>
              <a:off x="3440113" y="2674938"/>
              <a:ext cx="2203450" cy="461665"/>
            </a:xfrm>
            <a:prstGeom prst="rect">
              <a:avLst/>
            </a:prstGeom>
            <a:noFill/>
            <a:ln w="9525">
              <a:noFill/>
              <a:miter lim="800000"/>
              <a:headEnd/>
              <a:tailEnd/>
            </a:ln>
          </p:spPr>
          <p:txBody>
            <a:bodyPr>
              <a:spAutoFit/>
            </a:bodyPr>
            <a:lstStyle/>
            <a:p>
              <a:pPr algn="ctr"/>
              <a:r>
                <a:rPr lang="ru-RU" sz="2400" dirty="0" smtClean="0">
                  <a:solidFill>
                    <a:schemeClr val="bg1"/>
                  </a:solidFill>
                  <a:latin typeface="Verdana" charset="0"/>
                </a:rPr>
                <a:t>Авторитетно</a:t>
              </a:r>
              <a:endParaRPr lang="en-US" sz="2400" dirty="0">
                <a:solidFill>
                  <a:schemeClr val="bg1"/>
                </a:solidFill>
                <a:latin typeface="Verdana" charset="0"/>
              </a:endParaRPr>
            </a:p>
          </p:txBody>
        </p:sp>
        <p:sp>
          <p:nvSpPr>
            <p:cNvPr id="36" name="Rounded Rectangle 35"/>
            <p:cNvSpPr>
              <a:spLocks noChangeArrowheads="1"/>
            </p:cNvSpPr>
            <p:nvPr/>
          </p:nvSpPr>
          <p:spPr bwMode="auto">
            <a:xfrm>
              <a:off x="3846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7" name="Picture 37" descr="star.jpg"/>
            <p:cNvPicPr>
              <a:picLocks noChangeAspect="1"/>
            </p:cNvPicPr>
            <p:nvPr/>
          </p:nvPicPr>
          <p:blipFill>
            <a:blip r:embed="rId4"/>
            <a:srcRect/>
            <a:stretch>
              <a:fillRect/>
            </a:stretch>
          </p:blipFill>
          <p:spPr bwMode="auto">
            <a:xfrm>
              <a:off x="4113213" y="3535363"/>
              <a:ext cx="896937" cy="847725"/>
            </a:xfrm>
            <a:prstGeom prst="rect">
              <a:avLst/>
            </a:prstGeom>
            <a:noFill/>
            <a:ln w="9525">
              <a:noFill/>
              <a:miter lim="800000"/>
              <a:headEnd/>
              <a:tailEnd/>
            </a:ln>
          </p:spPr>
        </p:pic>
      </p:grpSp>
      <p:grpSp>
        <p:nvGrpSpPr>
          <p:cNvPr id="4" name="Group 18"/>
          <p:cNvGrpSpPr>
            <a:grpSpLocks/>
          </p:cNvGrpSpPr>
          <p:nvPr/>
        </p:nvGrpSpPr>
        <p:grpSpPr bwMode="auto">
          <a:xfrm>
            <a:off x="6062663" y="2393950"/>
            <a:ext cx="2439987" cy="2468563"/>
            <a:chOff x="6062663" y="2393950"/>
            <a:chExt cx="2439987" cy="2468563"/>
          </a:xfrm>
        </p:grpSpPr>
        <p:sp>
          <p:nvSpPr>
            <p:cNvPr id="33" name="Rounded Rectangle 32"/>
            <p:cNvSpPr>
              <a:spLocks noChangeArrowheads="1"/>
            </p:cNvSpPr>
            <p:nvPr/>
          </p:nvSpPr>
          <p:spPr bwMode="auto">
            <a:xfrm>
              <a:off x="6062663" y="2393950"/>
              <a:ext cx="2439987"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1" name="TextBox 4"/>
            <p:cNvSpPr txBox="1">
              <a:spLocks noChangeArrowheads="1"/>
            </p:cNvSpPr>
            <p:nvPr/>
          </p:nvSpPr>
          <p:spPr bwMode="auto">
            <a:xfrm>
              <a:off x="6176963" y="2674938"/>
              <a:ext cx="2203450" cy="461665"/>
            </a:xfrm>
            <a:prstGeom prst="rect">
              <a:avLst/>
            </a:prstGeom>
            <a:noFill/>
            <a:ln w="9525">
              <a:noFill/>
              <a:miter lim="800000"/>
              <a:headEnd/>
              <a:tailEnd/>
            </a:ln>
          </p:spPr>
          <p:txBody>
            <a:bodyPr>
              <a:spAutoFit/>
            </a:bodyPr>
            <a:lstStyle/>
            <a:p>
              <a:pPr algn="ctr"/>
              <a:r>
                <a:rPr lang="ru-RU" sz="2400" dirty="0" smtClean="0">
                  <a:solidFill>
                    <a:schemeClr val="bg1"/>
                  </a:solidFill>
                  <a:latin typeface="Verdana" charset="0"/>
                </a:rPr>
                <a:t>Гибкость</a:t>
              </a:r>
              <a:endParaRPr lang="en-US" sz="2400" dirty="0">
                <a:solidFill>
                  <a:schemeClr val="bg1"/>
                </a:solidFill>
                <a:latin typeface="Verdana" charset="0"/>
              </a:endParaRPr>
            </a:p>
          </p:txBody>
        </p:sp>
        <p:sp>
          <p:nvSpPr>
            <p:cNvPr id="37" name="Rounded Rectangle 36"/>
            <p:cNvSpPr>
              <a:spLocks noChangeArrowheads="1"/>
            </p:cNvSpPr>
            <p:nvPr/>
          </p:nvSpPr>
          <p:spPr bwMode="auto">
            <a:xfrm>
              <a:off x="6607175" y="3425825"/>
              <a:ext cx="1350963"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3" name="Picture 38" descr="circle arrow.jpg"/>
            <p:cNvPicPr>
              <a:picLocks noChangeAspect="1"/>
            </p:cNvPicPr>
            <p:nvPr/>
          </p:nvPicPr>
          <p:blipFill>
            <a:blip r:embed="rId5"/>
            <a:srcRect/>
            <a:stretch>
              <a:fillRect/>
            </a:stretch>
          </p:blipFill>
          <p:spPr bwMode="auto">
            <a:xfrm>
              <a:off x="6862763" y="3562350"/>
              <a:ext cx="893762" cy="836613"/>
            </a:xfrm>
            <a:prstGeom prst="rect">
              <a:avLst/>
            </a:prstGeom>
            <a:noFill/>
            <a:ln w="9525">
              <a:noFill/>
              <a:miter lim="800000"/>
              <a:headEnd/>
              <a:tailEnd/>
            </a:ln>
          </p:spPr>
        </p:pic>
      </p:grpSp>
      <p:sp>
        <p:nvSpPr>
          <p:cNvPr id="28679" name="Title 1"/>
          <p:cNvSpPr>
            <a:spLocks noGrp="1"/>
          </p:cNvSpPr>
          <p:nvPr>
            <p:ph type="title"/>
          </p:nvPr>
        </p:nvSpPr>
        <p:spPr>
          <a:xfrm>
            <a:off x="94596" y="562302"/>
            <a:ext cx="9083675" cy="1143000"/>
          </a:xfrm>
        </p:spPr>
        <p:txBody>
          <a:bodyPr/>
          <a:lstStyle/>
          <a:p>
            <a:pPr eaLnBrk="1" hangingPunct="1"/>
            <a:r>
              <a:rPr lang="ru-RU" sz="3200" dirty="0" smtClean="0">
                <a:solidFill>
                  <a:srgbClr val="005582"/>
                </a:solidFill>
              </a:rPr>
              <a:t>Три основных повода, почему стоит опубликоваться в </a:t>
            </a:r>
            <a:r>
              <a:rPr lang="en-US" sz="3200" dirty="0" smtClean="0">
                <a:solidFill>
                  <a:srgbClr val="005582"/>
                </a:solidFill>
              </a:rPr>
              <a:t>IEEE:</a:t>
            </a:r>
            <a:r>
              <a:rPr lang="en-US" dirty="0" smtClean="0">
                <a:solidFill>
                  <a:srgbClr val="006699"/>
                </a:solidFill>
              </a:rPr>
              <a:t/>
            </a:r>
            <a:br>
              <a:rPr lang="en-US" dirty="0" smtClean="0">
                <a:solidFill>
                  <a:srgbClr val="006699"/>
                </a:solidFill>
              </a:rPr>
            </a:br>
            <a:endParaRPr lang="en-US" sz="3000" i="1" dirty="0" smtClean="0">
              <a:solidFill>
                <a:srgbClr val="006699"/>
              </a:solidFill>
            </a:endParaRPr>
          </a:p>
        </p:txBody>
      </p:sp>
    </p:spTree>
    <p:extLst>
      <p:ext uri="{BB962C8B-B14F-4D97-AF65-F5344CB8AC3E}">
        <p14:creationId xmlns="" xmlns:p14="http://schemas.microsoft.com/office/powerpoint/2010/main" val="40129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Миссия </a:t>
            </a:r>
            <a:r>
              <a:rPr lang="en-US" dirty="0" smtClean="0"/>
              <a:t>IEEE</a:t>
            </a:r>
            <a:endParaRPr lang="en-US" dirty="0"/>
          </a:p>
        </p:txBody>
      </p:sp>
      <p:sp>
        <p:nvSpPr>
          <p:cNvPr id="3" name="Content Placeholder 2"/>
          <p:cNvSpPr>
            <a:spLocks noGrp="1"/>
          </p:cNvSpPr>
          <p:nvPr>
            <p:ph sz="quarter" idx="14"/>
          </p:nvPr>
        </p:nvSpPr>
        <p:spPr>
          <a:xfrm>
            <a:off x="731619" y="794013"/>
            <a:ext cx="7888923" cy="4389120"/>
          </a:xfrm>
        </p:spPr>
        <p:txBody>
          <a:bodyPr/>
          <a:lstStyle/>
          <a:p>
            <a:endParaRPr lang="en-US" dirty="0" smtClean="0"/>
          </a:p>
          <a:p>
            <a:pPr marL="0" indent="0">
              <a:buNone/>
            </a:pPr>
            <a:r>
              <a:rPr lang="ru-RU" sz="3200" dirty="0" smtClean="0"/>
              <a:t>Содействовать развитию технологий и инноваций  </a:t>
            </a:r>
            <a:r>
              <a:rPr lang="ru-RU" sz="3200" i="1" dirty="0" smtClean="0">
                <a:solidFill>
                  <a:srgbClr val="FF0000"/>
                </a:solidFill>
              </a:rPr>
              <a:t>на благо человечества</a:t>
            </a:r>
            <a:endParaRPr lang="en-US" sz="3200" i="1" dirty="0" smtClean="0">
              <a:solidFill>
                <a:srgbClr val="FF0000"/>
              </a:solidFill>
            </a:endParaRPr>
          </a:p>
          <a:p>
            <a:pPr marL="0" lvl="1" indent="0">
              <a:spcBef>
                <a:spcPts val="1800"/>
              </a:spcBef>
              <a:buClrTx/>
              <a:buSzPct val="135000"/>
              <a:buNone/>
            </a:pPr>
            <a:r>
              <a:rPr lang="ru-RU" sz="1600" dirty="0"/>
              <a:t>IEEE способствует процессам создания, развития, интеграции, совместного использования и применения научных знаний в области технических и информационных наук на благо человечеству.</a:t>
            </a:r>
            <a:endParaRPr lang="en-US" sz="1500" b="1" i="1" dirty="0"/>
          </a:p>
          <a:p>
            <a:pPr marL="0" indent="0">
              <a:buNone/>
            </a:pPr>
            <a:endParaRPr lang="en-US" sz="4000" i="1" dirty="0">
              <a:solidFill>
                <a:srgbClr val="FF0000"/>
              </a:solidFill>
            </a:endParaRPr>
          </a:p>
        </p:txBody>
      </p:sp>
      <p:sp>
        <p:nvSpPr>
          <p:cNvPr id="4" name="Slide Number Placeholder 3"/>
          <p:cNvSpPr>
            <a:spLocks noGrp="1"/>
          </p:cNvSpPr>
          <p:nvPr>
            <p:ph type="sldNum" sz="quarter" idx="15"/>
          </p:nvPr>
        </p:nvSpPr>
        <p:spPr/>
        <p:txBody>
          <a:bodyPr/>
          <a:lstStyle/>
          <a:p>
            <a:fld id="{60BC5383-B22C-A746-A4AF-C32103C6BFA6}" type="slidenum">
              <a:rPr lang="en-US" smtClean="0">
                <a:solidFill>
                  <a:prstClr val="black">
                    <a:tint val="75000"/>
                  </a:prstClr>
                </a:solidFill>
              </a:rPr>
              <a:pPr/>
              <a:t>3</a:t>
            </a:fld>
            <a:endParaRPr lang="en-US" dirty="0">
              <a:solidFill>
                <a:prstClr val="black">
                  <a:tint val="75000"/>
                </a:prstClr>
              </a:solidFill>
            </a:endParaRPr>
          </a:p>
        </p:txBody>
      </p:sp>
      <p:sp>
        <p:nvSpPr>
          <p:cNvPr id="5" name="Date Placeholder 4"/>
          <p:cNvSpPr>
            <a:spLocks noGrp="1"/>
          </p:cNvSpPr>
          <p:nvPr>
            <p:ph type="dt" sz="half" idx="16"/>
          </p:nvPr>
        </p:nvSpPr>
        <p:spPr/>
        <p:txBody>
          <a:bodyPr/>
          <a:lstStyle/>
          <a:p>
            <a:fld id="{EAE95F89-96EF-A548-84A3-934B2C601EDF}" type="datetime1">
              <a:rPr lang="en-US" smtClean="0">
                <a:solidFill>
                  <a:prstClr val="black">
                    <a:tint val="75000"/>
                  </a:prstClr>
                </a:solidFill>
              </a:rPr>
              <a:pPr/>
              <a:t>11/6/2014</a:t>
            </a:fld>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537" b="9232"/>
          <a:stretch/>
        </p:blipFill>
        <p:spPr bwMode="auto">
          <a:xfrm>
            <a:off x="4605533" y="4021601"/>
            <a:ext cx="2926080" cy="1925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426450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072606" y="2393950"/>
            <a:ext cx="2439988" cy="2468563"/>
            <a:chOff x="508000" y="2393950"/>
            <a:chExt cx="2439988" cy="2468563"/>
          </a:xfrm>
        </p:grpSpPr>
        <p:sp>
          <p:nvSpPr>
            <p:cNvPr id="25" name="Rounded Rectangle 24"/>
            <p:cNvSpPr>
              <a:spLocks noChangeArrowheads="1"/>
            </p:cNvSpPr>
            <p:nvPr/>
          </p:nvSpPr>
          <p:spPr bwMode="auto">
            <a:xfrm>
              <a:off x="508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9" name="TextBox 4"/>
            <p:cNvSpPr txBox="1">
              <a:spLocks noChangeArrowheads="1"/>
            </p:cNvSpPr>
            <p:nvPr/>
          </p:nvSpPr>
          <p:spPr bwMode="auto">
            <a:xfrm>
              <a:off x="600075" y="2674938"/>
              <a:ext cx="2293938" cy="522287"/>
            </a:xfrm>
            <a:prstGeom prst="rect">
              <a:avLst/>
            </a:prstGeom>
            <a:noFill/>
            <a:ln w="9525">
              <a:noFill/>
              <a:miter lim="800000"/>
              <a:headEnd/>
              <a:tailEnd/>
            </a:ln>
          </p:spPr>
          <p:txBody>
            <a:bodyPr>
              <a:spAutoFit/>
            </a:bodyPr>
            <a:lstStyle/>
            <a:p>
              <a:pPr algn="ctr"/>
              <a:r>
                <a:rPr lang="ru-RU" sz="2800" dirty="0" smtClean="0">
                  <a:solidFill>
                    <a:schemeClr val="bg1"/>
                  </a:solidFill>
                  <a:latin typeface="Verdana" charset="0"/>
                </a:rPr>
                <a:t>Популярно</a:t>
              </a:r>
              <a:endParaRPr lang="en-US" sz="2800" dirty="0">
                <a:solidFill>
                  <a:schemeClr val="bg1"/>
                </a:solidFill>
                <a:latin typeface="Verdana" charset="0"/>
              </a:endParaRPr>
            </a:p>
          </p:txBody>
        </p:sp>
        <p:sp>
          <p:nvSpPr>
            <p:cNvPr id="27" name="Rounded Rectangle 26"/>
            <p:cNvSpPr>
              <a:spLocks noChangeArrowheads="1"/>
            </p:cNvSpPr>
            <p:nvPr/>
          </p:nvSpPr>
          <p:spPr bwMode="auto">
            <a:xfrm>
              <a:off x="1052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91" name="Picture 28" descr="magnify.jpg"/>
            <p:cNvPicPr>
              <a:picLocks noChangeAspect="1"/>
            </p:cNvPicPr>
            <p:nvPr/>
          </p:nvPicPr>
          <p:blipFill>
            <a:blip r:embed="rId3"/>
            <a:srcRect/>
            <a:stretch>
              <a:fillRect/>
            </a:stretch>
          </p:blipFill>
          <p:spPr bwMode="auto">
            <a:xfrm>
              <a:off x="1185863" y="3532188"/>
              <a:ext cx="974725" cy="890587"/>
            </a:xfrm>
            <a:prstGeom prst="rect">
              <a:avLst/>
            </a:prstGeom>
            <a:noFill/>
            <a:ln w="9525">
              <a:noFill/>
              <a:miter lim="800000"/>
              <a:headEnd/>
              <a:tailEnd/>
            </a:ln>
          </p:spPr>
        </p:pic>
      </p:grpSp>
    </p:spTree>
    <p:extLst>
      <p:ext uri="{BB962C8B-B14F-4D97-AF65-F5344CB8AC3E}">
        <p14:creationId xmlns="" xmlns:p14="http://schemas.microsoft.com/office/powerpoint/2010/main" val="156442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228600"/>
            <a:ext cx="9144000" cy="1261241"/>
          </a:xfrm>
        </p:spPr>
        <p:txBody>
          <a:bodyPr/>
          <a:lstStyle/>
          <a:p>
            <a:pPr algn="ctr" eaLnBrk="1" hangingPunct="1"/>
            <a:r>
              <a:rPr lang="en-US" sz="2800" dirty="0" smtClean="0"/>
              <a:t/>
            </a:r>
            <a:br>
              <a:rPr lang="en-US" sz="2800" dirty="0" smtClean="0"/>
            </a:br>
            <a:r>
              <a:rPr lang="ru-RU" sz="2800" dirty="0" smtClean="0"/>
              <a:t>Что такое популярность (</a:t>
            </a:r>
            <a:r>
              <a:rPr lang="ru-RU" sz="2800" dirty="0" err="1" smtClean="0"/>
              <a:t>находимость</a:t>
            </a:r>
            <a:r>
              <a:rPr lang="ru-RU" sz="2800" dirty="0" smtClean="0"/>
              <a:t>) и почему она так важна для авторов?</a:t>
            </a:r>
            <a:endParaRPr lang="en-US" sz="2800" dirty="0" smtClean="0"/>
          </a:p>
        </p:txBody>
      </p:sp>
      <p:pic>
        <p:nvPicPr>
          <p:cNvPr id="30726" name="Picture 14" descr="wireless network result.png"/>
          <p:cNvPicPr>
            <a:picLocks noChangeAspect="1"/>
          </p:cNvPicPr>
          <p:nvPr/>
        </p:nvPicPr>
        <p:blipFill>
          <a:blip r:embed="rId3"/>
          <a:srcRect/>
          <a:stretch>
            <a:fillRect/>
          </a:stretch>
        </p:blipFill>
        <p:spPr bwMode="auto">
          <a:xfrm>
            <a:off x="547688" y="2051050"/>
            <a:ext cx="5265737" cy="3488132"/>
          </a:xfrm>
          <a:prstGeom prst="rect">
            <a:avLst/>
          </a:prstGeom>
          <a:noFill/>
          <a:ln w="9525">
            <a:noFill/>
            <a:miter lim="800000"/>
            <a:headEnd/>
            <a:tailEnd/>
          </a:ln>
        </p:spPr>
      </p:pic>
      <p:grpSp>
        <p:nvGrpSpPr>
          <p:cNvPr id="2" name="Group 12"/>
          <p:cNvGrpSpPr>
            <a:grpSpLocks/>
          </p:cNvGrpSpPr>
          <p:nvPr/>
        </p:nvGrpSpPr>
        <p:grpSpPr bwMode="auto">
          <a:xfrm>
            <a:off x="579220" y="2830155"/>
            <a:ext cx="5919497" cy="1636111"/>
            <a:chOff x="1984375" y="3038475"/>
            <a:chExt cx="6586538" cy="1976438"/>
          </a:xfrm>
        </p:grpSpPr>
        <p:sp>
          <p:nvSpPr>
            <p:cNvPr id="14" name="Freeform 13"/>
            <p:cNvSpPr/>
            <p:nvPr/>
          </p:nvSpPr>
          <p:spPr bwMode="auto">
            <a:xfrm>
              <a:off x="1984375" y="3038475"/>
              <a:ext cx="6586538" cy="1976438"/>
            </a:xfrm>
            <a:custGeom>
              <a:avLst/>
              <a:gdLst>
                <a:gd name="connsiteX0" fmla="*/ 0 w 4487333"/>
                <a:gd name="connsiteY0" fmla="*/ 0 h 1665111"/>
                <a:gd name="connsiteX1" fmla="*/ 4487333 w 4487333"/>
                <a:gd name="connsiteY1" fmla="*/ 0 h 1665111"/>
                <a:gd name="connsiteX2" fmla="*/ 4487333 w 4487333"/>
                <a:gd name="connsiteY2" fmla="*/ 1665111 h 1665111"/>
                <a:gd name="connsiteX3" fmla="*/ 0 w 4487333"/>
                <a:gd name="connsiteY3" fmla="*/ 1665111 h 1665111"/>
                <a:gd name="connsiteX4" fmla="*/ 0 w 4487333"/>
                <a:gd name="connsiteY4" fmla="*/ 0 h 1665111"/>
                <a:gd name="connsiteX0" fmla="*/ 0 w 4487333"/>
                <a:gd name="connsiteY0" fmla="*/ 0 h 1945748"/>
                <a:gd name="connsiteX1" fmla="*/ 4487333 w 4487333"/>
                <a:gd name="connsiteY1" fmla="*/ 0 h 1945748"/>
                <a:gd name="connsiteX2" fmla="*/ 4487333 w 4487333"/>
                <a:gd name="connsiteY2" fmla="*/ 1665111 h 1945748"/>
                <a:gd name="connsiteX3" fmla="*/ 1602620 w 4487333"/>
                <a:gd name="connsiteY3" fmla="*/ 1945748 h 1945748"/>
                <a:gd name="connsiteX4" fmla="*/ 0 w 4487333"/>
                <a:gd name="connsiteY4" fmla="*/ 0 h 1945748"/>
                <a:gd name="connsiteX0" fmla="*/ 0 w 6196793"/>
                <a:gd name="connsiteY0" fmla="*/ 0 h 1945748"/>
                <a:gd name="connsiteX1" fmla="*/ 6196793 w 6196793"/>
                <a:gd name="connsiteY1" fmla="*/ 346119 h 1945748"/>
                <a:gd name="connsiteX2" fmla="*/ 4487333 w 6196793"/>
                <a:gd name="connsiteY2" fmla="*/ 1665111 h 1945748"/>
                <a:gd name="connsiteX3" fmla="*/ 1602620 w 6196793"/>
                <a:gd name="connsiteY3" fmla="*/ 1945748 h 1945748"/>
                <a:gd name="connsiteX4" fmla="*/ 0 w 6196793"/>
                <a:gd name="connsiteY4" fmla="*/ 0 h 1945748"/>
                <a:gd name="connsiteX0" fmla="*/ 0 w 6196793"/>
                <a:gd name="connsiteY0" fmla="*/ 128352 h 2074100"/>
                <a:gd name="connsiteX1" fmla="*/ 6196793 w 6196793"/>
                <a:gd name="connsiteY1" fmla="*/ 474471 h 2074100"/>
                <a:gd name="connsiteX2" fmla="*/ 4487333 w 6196793"/>
                <a:gd name="connsiteY2" fmla="*/ 1793463 h 2074100"/>
                <a:gd name="connsiteX3" fmla="*/ 1602620 w 6196793"/>
                <a:gd name="connsiteY3" fmla="*/ 2074100 h 2074100"/>
                <a:gd name="connsiteX4" fmla="*/ 0 w 6196793"/>
                <a:gd name="connsiteY4" fmla="*/ 128352 h 2074100"/>
                <a:gd name="connsiteX0" fmla="*/ 0 w 6196793"/>
                <a:gd name="connsiteY0" fmla="*/ 0 h 1945748"/>
                <a:gd name="connsiteX1" fmla="*/ 6196793 w 6196793"/>
                <a:gd name="connsiteY1" fmla="*/ 346119 h 1945748"/>
                <a:gd name="connsiteX2" fmla="*/ 4487333 w 6196793"/>
                <a:gd name="connsiteY2" fmla="*/ 1665111 h 1945748"/>
                <a:gd name="connsiteX3" fmla="*/ 1602620 w 6196793"/>
                <a:gd name="connsiteY3" fmla="*/ 1945748 h 1945748"/>
                <a:gd name="connsiteX4" fmla="*/ 0 w 6196793"/>
                <a:gd name="connsiteY4" fmla="*/ 0 h 1945748"/>
                <a:gd name="connsiteX0" fmla="*/ 0 w 4487333"/>
                <a:gd name="connsiteY0" fmla="*/ 0 h 1945748"/>
                <a:gd name="connsiteX1" fmla="*/ 2617611 w 4487333"/>
                <a:gd name="connsiteY1" fmla="*/ 15084 h 1945748"/>
                <a:gd name="connsiteX2" fmla="*/ 4487333 w 4487333"/>
                <a:gd name="connsiteY2" fmla="*/ 1665111 h 1945748"/>
                <a:gd name="connsiteX3" fmla="*/ 1602620 w 4487333"/>
                <a:gd name="connsiteY3" fmla="*/ 1945748 h 1945748"/>
                <a:gd name="connsiteX4" fmla="*/ 0 w 4487333"/>
                <a:gd name="connsiteY4" fmla="*/ 0 h 1945748"/>
                <a:gd name="connsiteX0" fmla="*/ 0 w 6232407"/>
                <a:gd name="connsiteY0" fmla="*/ 0 h 1945748"/>
                <a:gd name="connsiteX1" fmla="*/ 2617611 w 6232407"/>
                <a:gd name="connsiteY1" fmla="*/ 15084 h 1945748"/>
                <a:gd name="connsiteX2" fmla="*/ 4487333 w 6232407"/>
                <a:gd name="connsiteY2" fmla="*/ 1665111 h 1945748"/>
                <a:gd name="connsiteX3" fmla="*/ 6232407 w 6232407"/>
                <a:gd name="connsiteY3" fmla="*/ 392890 h 1945748"/>
                <a:gd name="connsiteX4" fmla="*/ 1602620 w 6232407"/>
                <a:gd name="connsiteY4" fmla="*/ 1945748 h 1945748"/>
                <a:gd name="connsiteX5" fmla="*/ 0 w 6232407"/>
                <a:gd name="connsiteY5" fmla="*/ 0 h 1945748"/>
                <a:gd name="connsiteX0" fmla="*/ 0 w 4487333"/>
                <a:gd name="connsiteY0" fmla="*/ 0 h 1945748"/>
                <a:gd name="connsiteX1" fmla="*/ 2617611 w 4487333"/>
                <a:gd name="connsiteY1" fmla="*/ 15084 h 1945748"/>
                <a:gd name="connsiteX2" fmla="*/ 4487333 w 4487333"/>
                <a:gd name="connsiteY2" fmla="*/ 1665111 h 1945748"/>
                <a:gd name="connsiteX3" fmla="*/ 4371588 w 4487333"/>
                <a:gd name="connsiteY3" fmla="*/ 1745677 h 1945748"/>
                <a:gd name="connsiteX4" fmla="*/ 1602620 w 4487333"/>
                <a:gd name="connsiteY4" fmla="*/ 1945748 h 1945748"/>
                <a:gd name="connsiteX5" fmla="*/ 0 w 4487333"/>
                <a:gd name="connsiteY5" fmla="*/ 0 h 1945748"/>
                <a:gd name="connsiteX0" fmla="*/ 0 w 6223503"/>
                <a:gd name="connsiteY0" fmla="*/ 0 h 1945748"/>
                <a:gd name="connsiteX1" fmla="*/ 2617611 w 6223503"/>
                <a:gd name="connsiteY1" fmla="*/ 15084 h 1945748"/>
                <a:gd name="connsiteX2" fmla="*/ 6223503 w 6223503"/>
                <a:gd name="connsiteY2" fmla="*/ 355473 h 1945748"/>
                <a:gd name="connsiteX3" fmla="*/ 4371588 w 6223503"/>
                <a:gd name="connsiteY3" fmla="*/ 1745677 h 1945748"/>
                <a:gd name="connsiteX4" fmla="*/ 1602620 w 6223503"/>
                <a:gd name="connsiteY4" fmla="*/ 1945748 h 1945748"/>
                <a:gd name="connsiteX5" fmla="*/ 0 w 6223503"/>
                <a:gd name="connsiteY5" fmla="*/ 0 h 1945748"/>
                <a:gd name="connsiteX0" fmla="*/ 0 w 6232407"/>
                <a:gd name="connsiteY0" fmla="*/ 0 h 1964456"/>
                <a:gd name="connsiteX1" fmla="*/ 2617611 w 6232407"/>
                <a:gd name="connsiteY1" fmla="*/ 15084 h 1964456"/>
                <a:gd name="connsiteX2" fmla="*/ 6223503 w 6232407"/>
                <a:gd name="connsiteY2" fmla="*/ 355473 h 1964456"/>
                <a:gd name="connsiteX3" fmla="*/ 4371588 w 6232407"/>
                <a:gd name="connsiteY3" fmla="*/ 1745677 h 1964456"/>
                <a:gd name="connsiteX4" fmla="*/ 6232407 w 6232407"/>
                <a:gd name="connsiteY4" fmla="*/ 1964456 h 1964456"/>
                <a:gd name="connsiteX5" fmla="*/ 1602620 w 6232407"/>
                <a:gd name="connsiteY5" fmla="*/ 1945748 h 1964456"/>
                <a:gd name="connsiteX6" fmla="*/ 0 w 6232407"/>
                <a:gd name="connsiteY6"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1602620 w 6232407"/>
                <a:gd name="connsiteY5" fmla="*/ 1945748 h 1964456"/>
                <a:gd name="connsiteX6" fmla="*/ 0 w 6232407"/>
                <a:gd name="connsiteY6"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089952 w 6232407"/>
                <a:gd name="connsiteY5" fmla="*/ 1955102 h 1964456"/>
                <a:gd name="connsiteX6" fmla="*/ 1602620 w 6232407"/>
                <a:gd name="connsiteY6" fmla="*/ 1945748 h 1964456"/>
                <a:gd name="connsiteX7" fmla="*/ 0 w 6232407"/>
                <a:gd name="connsiteY7"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089952 w 6232407"/>
                <a:gd name="connsiteY5" fmla="*/ 1955102 h 1964456"/>
                <a:gd name="connsiteX6" fmla="*/ 1602620 w 6232407"/>
                <a:gd name="connsiteY6" fmla="*/ 1945748 h 1964456"/>
                <a:gd name="connsiteX7" fmla="*/ 0 w 6232407"/>
                <a:gd name="connsiteY7"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089952 w 6232407"/>
                <a:gd name="connsiteY5" fmla="*/ 1955102 h 1964456"/>
                <a:gd name="connsiteX6" fmla="*/ 5840656 w 6232407"/>
                <a:gd name="connsiteY6" fmla="*/ 1945747 h 1964456"/>
                <a:gd name="connsiteX7" fmla="*/ 1602620 w 6232407"/>
                <a:gd name="connsiteY7" fmla="*/ 1945748 h 1964456"/>
                <a:gd name="connsiteX8" fmla="*/ 0 w 6232407"/>
                <a:gd name="connsiteY8"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214600 w 6232407"/>
                <a:gd name="connsiteY5" fmla="*/ 1955102 h 1964456"/>
                <a:gd name="connsiteX6" fmla="*/ 6089952 w 6232407"/>
                <a:gd name="connsiteY6" fmla="*/ 1955102 h 1964456"/>
                <a:gd name="connsiteX7" fmla="*/ 5840656 w 6232407"/>
                <a:gd name="connsiteY7" fmla="*/ 1945747 h 1964456"/>
                <a:gd name="connsiteX8" fmla="*/ 1602620 w 6232407"/>
                <a:gd name="connsiteY8" fmla="*/ 1945748 h 1964456"/>
                <a:gd name="connsiteX9" fmla="*/ 0 w 6232407"/>
                <a:gd name="connsiteY9" fmla="*/ 0 h 196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2407" h="1964456">
                  <a:moveTo>
                    <a:pt x="0" y="0"/>
                  </a:moveTo>
                  <a:lnTo>
                    <a:pt x="2617611" y="15084"/>
                  </a:lnTo>
                  <a:lnTo>
                    <a:pt x="6223503" y="355473"/>
                  </a:lnTo>
                  <a:cubicBezTo>
                    <a:pt x="6220535" y="775220"/>
                    <a:pt x="6217568" y="1194966"/>
                    <a:pt x="6214600" y="1614713"/>
                  </a:cubicBezTo>
                  <a:lnTo>
                    <a:pt x="6232407" y="1964456"/>
                  </a:lnTo>
                  <a:lnTo>
                    <a:pt x="6214600" y="1955102"/>
                  </a:lnTo>
                  <a:lnTo>
                    <a:pt x="6089952" y="1955102"/>
                  </a:lnTo>
                  <a:lnTo>
                    <a:pt x="5840656" y="1945747"/>
                  </a:lnTo>
                  <a:lnTo>
                    <a:pt x="1602620" y="1945748"/>
                  </a:lnTo>
                  <a:lnTo>
                    <a:pt x="0" y="0"/>
                  </a:lnTo>
                  <a:close/>
                </a:path>
              </a:pathLst>
            </a:custGeom>
            <a:gradFill flip="none" rotWithShape="1">
              <a:gsLst>
                <a:gs pos="0">
                  <a:schemeClr val="bg1">
                    <a:lumMod val="75000"/>
                    <a:alpha val="50000"/>
                  </a:schemeClr>
                </a:gs>
                <a:gs pos="100000">
                  <a:srgbClr val="FFFFFF">
                    <a:alpha val="50000"/>
                  </a:srgbClr>
                </a:gs>
              </a:gsLst>
              <a:lin ang="18900000" scaled="0"/>
              <a:tileRect/>
            </a:gradFill>
            <a:ln w="38100" cap="flat" cmpd="sng" algn="ctr">
              <a:noFill/>
              <a:prstDash val="solid"/>
              <a:round/>
              <a:headEnd type="none" w="med" len="med"/>
              <a:tailEnd type="none" w="med" len="med"/>
            </a:ln>
            <a:effectLst/>
          </p:spPr>
          <p:txBody>
            <a:bodyPr anchor="ctr"/>
            <a:lstStyle/>
            <a:p>
              <a:pPr algn="ctr">
                <a:defRPr/>
              </a:pPr>
              <a:endParaRPr lang="en-US">
                <a:latin typeface="Arial" pitchFamily="28" charset="0"/>
                <a:ea typeface="ＭＳ Ｐゴシック" pitchFamily="28" charset="-128"/>
                <a:cs typeface="ＭＳ Ｐゴシック" pitchFamily="28" charset="-128"/>
              </a:endParaRPr>
            </a:p>
          </p:txBody>
        </p:sp>
        <p:pic>
          <p:nvPicPr>
            <p:cNvPr id="15" name="Picture 14" descr="screen close up.png"/>
            <p:cNvPicPr>
              <a:picLocks noChangeAspect="1"/>
            </p:cNvPicPr>
            <p:nvPr/>
          </p:nvPicPr>
          <p:blipFill>
            <a:blip r:embed="rId4"/>
            <a:stretch>
              <a:fillRect/>
            </a:stretch>
          </p:blipFill>
          <p:spPr bwMode="auto">
            <a:xfrm>
              <a:off x="3708400" y="3410223"/>
              <a:ext cx="4762500" cy="1554454"/>
            </a:xfrm>
            <a:prstGeom prst="rect">
              <a:avLst/>
            </a:prstGeom>
            <a:solidFill>
              <a:srgbClr val="FF6600"/>
            </a:solidFill>
            <a:ln w="38100" cap="flat" cmpd="sng" algn="ctr">
              <a:solidFill>
                <a:schemeClr val="accent1"/>
              </a:solidFill>
              <a:prstDash val="solid"/>
              <a:round/>
              <a:headEnd type="none" w="med" len="med"/>
              <a:tailEnd type="none" w="med" len="med"/>
            </a:ln>
            <a:effectLst>
              <a:outerShdw blurRad="63500" sx="102000" sy="102000" algn="ctr">
                <a:srgbClr val="000000">
                  <a:alpha val="43000"/>
                </a:srgbClr>
              </a:outerShdw>
            </a:effectLst>
          </p:spPr>
        </p:pic>
      </p:grpSp>
      <p:grpSp>
        <p:nvGrpSpPr>
          <p:cNvPr id="3" name="Group 19"/>
          <p:cNvGrpSpPr>
            <a:grpSpLocks/>
          </p:cNvGrpSpPr>
          <p:nvPr/>
        </p:nvGrpSpPr>
        <p:grpSpPr bwMode="auto">
          <a:xfrm>
            <a:off x="2313714" y="2644775"/>
            <a:ext cx="3796573" cy="1446212"/>
            <a:chOff x="4077240" y="3104141"/>
            <a:chExt cx="3796042" cy="1445189"/>
          </a:xfrm>
        </p:grpSpPr>
        <p:sp>
          <p:nvSpPr>
            <p:cNvPr id="16" name="Down Arrow 15"/>
            <p:cNvSpPr/>
            <p:nvPr/>
          </p:nvSpPr>
          <p:spPr bwMode="auto">
            <a:xfrm>
              <a:off x="7279640" y="3956025"/>
              <a:ext cx="593642" cy="593305"/>
            </a:xfrm>
            <a:prstGeom prst="downArrow">
              <a:avLst/>
            </a:prstGeom>
            <a:solidFill>
              <a:schemeClr val="accent2"/>
            </a:solidFill>
            <a:ln w="9525" cap="flat" cmpd="sng" algn="ctr">
              <a:noFill/>
              <a:prstDash val="solid"/>
              <a:round/>
              <a:headEnd type="none" w="med" len="med"/>
              <a:tailEnd type="none" w="med" len="med"/>
            </a:ln>
            <a:effectLst>
              <a:outerShdw blurRad="63500" sx="102000" sy="102000" algn="ctr">
                <a:srgbClr val="000000">
                  <a:alpha val="43000"/>
                </a:srgbClr>
              </a:outerShdw>
            </a:effectLst>
          </p:spPr>
        </p:sp>
        <p:sp>
          <p:nvSpPr>
            <p:cNvPr id="17" name="Down Arrow 16"/>
            <p:cNvSpPr/>
            <p:nvPr/>
          </p:nvSpPr>
          <p:spPr bwMode="auto">
            <a:xfrm flipH="1">
              <a:off x="4077240" y="3104141"/>
              <a:ext cx="593642" cy="593305"/>
            </a:xfrm>
            <a:prstGeom prst="downArrow">
              <a:avLst/>
            </a:prstGeom>
            <a:solidFill>
              <a:schemeClr val="accent2"/>
            </a:solidFill>
            <a:ln w="9525" cap="flat" cmpd="sng" algn="ctr">
              <a:noFill/>
              <a:prstDash val="solid"/>
              <a:round/>
              <a:headEnd type="none" w="med" len="med"/>
              <a:tailEnd type="none" w="med" len="med"/>
            </a:ln>
            <a:effectLst>
              <a:outerShdw blurRad="63500" sx="102000" sy="102000" algn="ctr">
                <a:srgbClr val="000000">
                  <a:alpha val="43000"/>
                </a:srgbClr>
              </a:outerShdw>
            </a:effectLst>
          </p:spPr>
        </p:sp>
      </p:grpSp>
      <p:sp>
        <p:nvSpPr>
          <p:cNvPr id="12" name="Rectangle 11"/>
          <p:cNvSpPr/>
          <p:nvPr/>
        </p:nvSpPr>
        <p:spPr>
          <a:xfrm>
            <a:off x="6613791" y="1736639"/>
            <a:ext cx="2530209" cy="2308324"/>
          </a:xfrm>
          <a:prstGeom prst="rect">
            <a:avLst/>
          </a:prstGeom>
        </p:spPr>
        <p:txBody>
          <a:bodyPr wrap="square">
            <a:spAutoFit/>
          </a:bodyPr>
          <a:lstStyle/>
          <a:p>
            <a:r>
              <a:rPr lang="en-US" dirty="0" smtClean="0"/>
              <a:t>IEEE </a:t>
            </a:r>
            <a:r>
              <a:rPr lang="en-US" i="1" dirty="0" err="1" smtClean="0"/>
              <a:t>Xplore’s</a:t>
            </a:r>
            <a:r>
              <a:rPr lang="en-US" i="1" dirty="0" smtClean="0"/>
              <a:t> </a:t>
            </a:r>
            <a:r>
              <a:rPr lang="ru-RU" dirty="0" smtClean="0"/>
              <a:t>позволяет оптимизировать стратегию поиска так, чтобы релевантные публикации находились быстро </a:t>
            </a:r>
            <a:r>
              <a:rPr lang="en-US" dirty="0" smtClean="0"/>
              <a:t> </a:t>
            </a:r>
            <a:r>
              <a:rPr lang="ru-RU" dirty="0" smtClean="0"/>
              <a:t>и легко</a:t>
            </a:r>
            <a:r>
              <a:rPr lang="en-US" dirty="0" smtClean="0"/>
              <a:t>.</a:t>
            </a:r>
          </a:p>
        </p:txBody>
      </p:sp>
    </p:spTree>
    <p:extLst>
      <p:ext uri="{BB962C8B-B14F-4D97-AF65-F5344CB8AC3E}">
        <p14:creationId xmlns="" xmlns:p14="http://schemas.microsoft.com/office/powerpoint/2010/main" val="45653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fade">
                                      <p:cBhvr>
                                        <p:cTn id="7" dur="2000"/>
                                        <p:tgtEl>
                                          <p:spTgt spid="307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536" y="454928"/>
            <a:ext cx="9114170" cy="1143000"/>
          </a:xfrm>
        </p:spPr>
        <p:txBody>
          <a:bodyPr/>
          <a:lstStyle/>
          <a:p>
            <a:pPr eaLnBrk="1" hangingPunct="1"/>
            <a:r>
              <a:rPr lang="ru-RU" sz="2800" dirty="0" smtClean="0">
                <a:solidFill>
                  <a:srgbClr val="005582"/>
                </a:solidFill>
              </a:rPr>
              <a:t>Как часто ученые используют </a:t>
            </a:r>
            <a:r>
              <a:rPr lang="en-US" sz="2800" dirty="0" smtClean="0">
                <a:solidFill>
                  <a:srgbClr val="005582"/>
                </a:solidFill>
              </a:rPr>
              <a:t>IEEE</a:t>
            </a:r>
            <a:r>
              <a:rPr lang="ru-RU" sz="2800" dirty="0" smtClean="0">
                <a:solidFill>
                  <a:srgbClr val="005582"/>
                </a:solidFill>
              </a:rPr>
              <a:t> </a:t>
            </a:r>
            <a:r>
              <a:rPr lang="en-US" sz="2800" dirty="0" err="1" smtClean="0">
                <a:solidFill>
                  <a:srgbClr val="005582"/>
                </a:solidFill>
              </a:rPr>
              <a:t>Xplore</a:t>
            </a:r>
            <a:r>
              <a:rPr lang="en-US" sz="2800" dirty="0" smtClean="0">
                <a:solidFill>
                  <a:srgbClr val="005582"/>
                </a:solidFill>
              </a:rPr>
              <a:t>?</a:t>
            </a:r>
            <a:r>
              <a:rPr lang="en-US" sz="3000" dirty="0" smtClean="0">
                <a:solidFill>
                  <a:srgbClr val="005582"/>
                </a:solidFill>
              </a:rPr>
              <a:t> </a:t>
            </a:r>
            <a:r>
              <a:rPr lang="en-US" sz="2800" dirty="0" smtClean="0">
                <a:solidFill>
                  <a:schemeClr val="tx1"/>
                </a:solidFill>
              </a:rPr>
              <a:t/>
            </a:r>
            <a:br>
              <a:rPr lang="en-US" sz="2800" dirty="0" smtClean="0">
                <a:solidFill>
                  <a:schemeClr val="tx1"/>
                </a:solidFill>
              </a:rPr>
            </a:br>
            <a:endParaRPr lang="en-US" sz="2800" dirty="0" smtClean="0"/>
          </a:p>
        </p:txBody>
      </p:sp>
      <p:sp>
        <p:nvSpPr>
          <p:cNvPr id="13" name="Content Placeholder 2"/>
          <p:cNvSpPr>
            <a:spLocks noGrp="1"/>
          </p:cNvSpPr>
          <p:nvPr>
            <p:ph idx="1"/>
          </p:nvPr>
        </p:nvSpPr>
        <p:spPr>
          <a:xfrm>
            <a:off x="533400" y="1371600"/>
            <a:ext cx="8011510" cy="2024063"/>
          </a:xfrm>
        </p:spPr>
        <p:txBody>
          <a:bodyPr>
            <a:normAutofit/>
          </a:bodyPr>
          <a:lstStyle/>
          <a:p>
            <a:pPr marL="0" indent="0" eaLnBrk="1" hangingPunct="1">
              <a:buNone/>
            </a:pPr>
            <a:r>
              <a:rPr lang="ru-RU" sz="2000" dirty="0" smtClean="0"/>
              <a:t>Вам необходимо, чтобы Ваша статья была опубликована на страницах издательства с высоким уровнем посещаемости и использования. Это увеличивает шансы на обнаружение и цитирование.</a:t>
            </a:r>
            <a:endParaRPr lang="en-US" sz="2000" dirty="0" smtClean="0"/>
          </a:p>
        </p:txBody>
      </p:sp>
      <p:grpSp>
        <p:nvGrpSpPr>
          <p:cNvPr id="2" name="Group 9"/>
          <p:cNvGrpSpPr>
            <a:grpSpLocks/>
          </p:cNvGrpSpPr>
          <p:nvPr/>
        </p:nvGrpSpPr>
        <p:grpSpPr bwMode="auto">
          <a:xfrm>
            <a:off x="609601" y="4567239"/>
            <a:ext cx="4204790" cy="1546225"/>
            <a:chOff x="746125" y="3768725"/>
            <a:chExt cx="3825875" cy="1546225"/>
          </a:xfrm>
        </p:grpSpPr>
        <p:sp>
          <p:nvSpPr>
            <p:cNvPr id="32777" name="Rounded Rectangle 16"/>
            <p:cNvSpPr>
              <a:spLocks noChangeArrowheads="1"/>
            </p:cNvSpPr>
            <p:nvPr/>
          </p:nvSpPr>
          <p:spPr bwMode="auto">
            <a:xfrm>
              <a:off x="746125" y="3768725"/>
              <a:ext cx="3825875" cy="1546225"/>
            </a:xfrm>
            <a:prstGeom prst="roundRect">
              <a:avLst>
                <a:gd name="adj" fmla="val 16667"/>
              </a:avLst>
            </a:prstGeom>
            <a:solidFill>
              <a:schemeClr val="tx2"/>
            </a:solidFill>
            <a:ln w="38100">
              <a:solidFill>
                <a:schemeClr val="bg1"/>
              </a:solidFill>
              <a:round/>
              <a:headEnd/>
              <a:tailEnd/>
            </a:ln>
          </p:spPr>
          <p:txBody>
            <a:bodyPr/>
            <a:lstStyle/>
            <a:p>
              <a:endParaRPr lang="en-US"/>
            </a:p>
          </p:txBody>
        </p:sp>
        <p:sp>
          <p:nvSpPr>
            <p:cNvPr id="32778" name="Rectangle 17"/>
            <p:cNvSpPr>
              <a:spLocks noChangeArrowheads="1"/>
            </p:cNvSpPr>
            <p:nvPr/>
          </p:nvSpPr>
          <p:spPr bwMode="auto">
            <a:xfrm>
              <a:off x="758825" y="3867150"/>
              <a:ext cx="3768725" cy="1154162"/>
            </a:xfrm>
            <a:prstGeom prst="rect">
              <a:avLst/>
            </a:prstGeom>
            <a:noFill/>
            <a:ln w="9525">
              <a:noFill/>
              <a:miter lim="800000"/>
              <a:headEnd/>
              <a:tailEnd/>
            </a:ln>
          </p:spPr>
          <p:txBody>
            <a:bodyPr>
              <a:spAutoFit/>
            </a:bodyPr>
            <a:lstStyle/>
            <a:p>
              <a:pPr algn="ctr"/>
              <a:r>
                <a:rPr lang="en-US" dirty="0">
                  <a:solidFill>
                    <a:schemeClr val="bg1"/>
                  </a:solidFill>
                </a:rPr>
                <a:t> </a:t>
              </a:r>
              <a:r>
                <a:rPr lang="ru-RU" dirty="0" smtClean="0">
                  <a:solidFill>
                    <a:schemeClr val="bg1"/>
                  </a:solidFill>
                </a:rPr>
                <a:t>или</a:t>
              </a:r>
              <a:endParaRPr lang="en-US" dirty="0">
                <a:solidFill>
                  <a:schemeClr val="bg1"/>
                </a:solidFill>
              </a:endParaRPr>
            </a:p>
            <a:p>
              <a:pPr algn="ctr"/>
              <a:r>
                <a:rPr lang="en-US" sz="3300" dirty="0">
                  <a:solidFill>
                    <a:schemeClr val="bg1"/>
                  </a:solidFill>
                </a:rPr>
                <a:t>11,000 </a:t>
              </a:r>
              <a:r>
                <a:rPr lang="ru-RU" sz="3300" dirty="0" smtClean="0">
                  <a:solidFill>
                    <a:schemeClr val="bg1"/>
                  </a:solidFill>
                </a:rPr>
                <a:t>документов </a:t>
              </a:r>
              <a:br>
                <a:rPr lang="ru-RU" sz="3300" dirty="0" smtClean="0">
                  <a:solidFill>
                    <a:schemeClr val="bg1"/>
                  </a:solidFill>
                </a:rPr>
              </a:br>
              <a:r>
                <a:rPr lang="ru-RU" dirty="0" smtClean="0">
                  <a:solidFill>
                    <a:schemeClr val="bg1"/>
                  </a:solidFill>
                </a:rPr>
                <a:t>в час</a:t>
              </a:r>
              <a:endParaRPr lang="en-US" dirty="0">
                <a:solidFill>
                  <a:schemeClr val="bg1"/>
                </a:solidFill>
              </a:endParaRPr>
            </a:p>
          </p:txBody>
        </p:sp>
      </p:grpSp>
      <p:sp>
        <p:nvSpPr>
          <p:cNvPr id="11" name="Content Placeholder 2"/>
          <p:cNvSpPr txBox="1">
            <a:spLocks/>
          </p:cNvSpPr>
          <p:nvPr/>
        </p:nvSpPr>
        <p:spPr bwMode="auto">
          <a:xfrm>
            <a:off x="609600" y="3070750"/>
            <a:ext cx="4858407" cy="1772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ormAutofit/>
          </a:bodyPr>
          <a:lstStyle/>
          <a:p>
            <a:pPr lvl="0" defTabSz="914400" fontAlgn="base">
              <a:spcBef>
                <a:spcPts val="2000"/>
              </a:spcBef>
              <a:spcAft>
                <a:spcPct val="0"/>
              </a:spcAft>
              <a:defRPr/>
            </a:pPr>
            <a:r>
              <a:rPr lang="ru-RU" sz="2100" dirty="0" smtClean="0">
                <a:solidFill>
                  <a:schemeClr val="tx1">
                    <a:lumMod val="75000"/>
                    <a:lumOff val="25000"/>
                  </a:schemeClr>
                </a:solidFill>
                <a:latin typeface="Verdana"/>
                <a:ea typeface="ＭＳ Ｐゴシック" charset="0"/>
                <a:cs typeface="ＭＳ Ｐゴシック" charset="0"/>
              </a:rPr>
              <a:t>7 млн. документов загружаются ежемесячно с </a:t>
            </a:r>
            <a:r>
              <a:rPr lang="en-US" sz="2400" dirty="0" smtClean="0">
                <a:solidFill>
                  <a:schemeClr val="tx1">
                    <a:lumMod val="75000"/>
                    <a:lumOff val="25000"/>
                  </a:schemeClr>
                </a:solidFill>
                <a:latin typeface="Verdana"/>
                <a:ea typeface="ＭＳ Ｐゴシック" charset="0"/>
                <a:cs typeface="ＭＳ Ｐゴシック" charset="0"/>
              </a:rPr>
              <a:t>IEEE </a:t>
            </a:r>
            <a:r>
              <a:rPr lang="en-US" sz="2400" i="1" dirty="0" err="1" smtClean="0">
                <a:solidFill>
                  <a:schemeClr val="tx1">
                    <a:lumMod val="75000"/>
                    <a:lumOff val="25000"/>
                  </a:schemeClr>
                </a:solidFill>
                <a:latin typeface="Verdana"/>
                <a:ea typeface="ＭＳ Ｐゴシック" charset="0"/>
                <a:cs typeface="ＭＳ Ｐゴシック" charset="0"/>
              </a:rPr>
              <a:t>Xplore</a:t>
            </a:r>
            <a:r>
              <a:rPr lang="en-US" sz="2800" dirty="0" smtClean="0">
                <a:solidFill>
                  <a:schemeClr val="tx1">
                    <a:lumMod val="75000"/>
                    <a:lumOff val="25000"/>
                  </a:schemeClr>
                </a:solidFill>
                <a:latin typeface="Verdana"/>
                <a:ea typeface="ＭＳ Ｐゴシック" charset="0"/>
                <a:cs typeface="ＭＳ Ｐゴシック" charset="0"/>
              </a:rPr>
              <a:t>.</a:t>
            </a:r>
            <a:endParaRPr lang="ru-RU" sz="2100" dirty="0" smtClean="0">
              <a:solidFill>
                <a:schemeClr val="tx1">
                  <a:lumMod val="75000"/>
                  <a:lumOff val="25000"/>
                </a:schemeClr>
              </a:solidFill>
              <a:latin typeface="Verdana"/>
              <a:ea typeface="ＭＳ Ｐゴシック" charset="0"/>
              <a:cs typeface="ＭＳ Ｐゴシック" charset="0"/>
            </a:endParaRPr>
          </a:p>
        </p:txBody>
      </p:sp>
      <p:pic>
        <p:nvPicPr>
          <p:cNvPr id="45058" name="Picture 2"/>
          <p:cNvPicPr>
            <a:picLocks noChangeAspect="1" noChangeArrowheads="1"/>
          </p:cNvPicPr>
          <p:nvPr/>
        </p:nvPicPr>
        <p:blipFill>
          <a:blip r:embed="rId3"/>
          <a:srcRect l="52400"/>
          <a:stretch>
            <a:fillRect/>
          </a:stretch>
        </p:blipFill>
        <p:spPr bwMode="auto">
          <a:xfrm flipH="1">
            <a:off x="6292023" y="3253778"/>
            <a:ext cx="1800432" cy="2156339"/>
          </a:xfrm>
          <a:prstGeom prst="rect">
            <a:avLst/>
          </a:prstGeom>
          <a:noFill/>
          <a:ln w="9525">
            <a:noFill/>
            <a:miter lim="800000"/>
            <a:headEnd/>
            <a:tailEnd/>
          </a:ln>
        </p:spPr>
      </p:pic>
      <p:pic>
        <p:nvPicPr>
          <p:cNvPr id="45060" name="Picture 4"/>
          <p:cNvPicPr>
            <a:picLocks noChangeAspect="1" noChangeArrowheads="1"/>
          </p:cNvPicPr>
          <p:nvPr/>
        </p:nvPicPr>
        <p:blipFill>
          <a:blip r:embed="rId4"/>
          <a:srcRect l="37666"/>
          <a:stretch>
            <a:fillRect/>
          </a:stretch>
        </p:blipFill>
        <p:spPr bwMode="auto">
          <a:xfrm>
            <a:off x="5705475" y="3124200"/>
            <a:ext cx="2617845" cy="2989264"/>
          </a:xfrm>
          <a:prstGeom prst="rect">
            <a:avLst/>
          </a:prstGeom>
          <a:noFill/>
          <a:ln w="25400">
            <a:solidFill>
              <a:schemeClr val="tx2">
                <a:lumMod val="75000"/>
              </a:schemeClr>
            </a:solidFill>
            <a:miter lim="800000"/>
            <a:headEnd/>
            <a:tailEnd/>
          </a:ln>
        </p:spPr>
      </p:pic>
    </p:spTree>
    <p:extLst>
      <p:ext uri="{BB962C8B-B14F-4D97-AF65-F5344CB8AC3E}">
        <p14:creationId xmlns="" xmlns:p14="http://schemas.microsoft.com/office/powerpoint/2010/main" val="107668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news.university.ie.edu/files/2012/07/612008_300.jpg"/>
          <p:cNvPicPr>
            <a:picLocks noChangeAspect="1" noChangeArrowheads="1"/>
          </p:cNvPicPr>
          <p:nvPr/>
        </p:nvPicPr>
        <p:blipFill>
          <a:blip r:embed="rId3"/>
          <a:srcRect/>
          <a:stretch>
            <a:fillRect/>
          </a:stretch>
        </p:blipFill>
        <p:spPr bwMode="auto">
          <a:xfrm>
            <a:off x="0" y="3717925"/>
            <a:ext cx="2857500" cy="2857500"/>
          </a:xfrm>
          <a:prstGeom prst="rect">
            <a:avLst/>
          </a:prstGeom>
          <a:noFill/>
        </p:spPr>
      </p:pic>
      <p:sp>
        <p:nvSpPr>
          <p:cNvPr id="2" name="Title 1"/>
          <p:cNvSpPr>
            <a:spLocks noGrp="1"/>
          </p:cNvSpPr>
          <p:nvPr>
            <p:ph type="title"/>
          </p:nvPr>
        </p:nvSpPr>
        <p:spPr>
          <a:xfrm>
            <a:off x="638502" y="483472"/>
            <a:ext cx="8251825" cy="1143000"/>
          </a:xfrm>
        </p:spPr>
        <p:txBody>
          <a:bodyPr/>
          <a:lstStyle/>
          <a:p>
            <a:pPr eaLnBrk="1" hangingPunct="1"/>
            <a:r>
              <a:rPr lang="ru-RU" sz="3000" dirty="0" smtClean="0">
                <a:solidFill>
                  <a:srgbClr val="005582"/>
                </a:solidFill>
              </a:rPr>
              <a:t>Что еще способствует популяризации авторов </a:t>
            </a:r>
            <a:r>
              <a:rPr lang="en-US" sz="3000" dirty="0" smtClean="0">
                <a:solidFill>
                  <a:srgbClr val="005582"/>
                </a:solidFill>
              </a:rPr>
              <a:t>IEEE?</a:t>
            </a:r>
            <a:r>
              <a:rPr lang="en-US" sz="3000" dirty="0" smtClean="0">
                <a:solidFill>
                  <a:schemeClr val="tx1"/>
                </a:solidFill>
              </a:rPr>
              <a:t/>
            </a:r>
            <a:br>
              <a:rPr lang="en-US" sz="3000" dirty="0" smtClean="0">
                <a:solidFill>
                  <a:schemeClr val="tx1"/>
                </a:solidFill>
              </a:rPr>
            </a:br>
            <a:endParaRPr lang="en-US" sz="3000" dirty="0" smtClean="0"/>
          </a:p>
        </p:txBody>
      </p:sp>
      <p:grpSp>
        <p:nvGrpSpPr>
          <p:cNvPr id="4" name="Group 16"/>
          <p:cNvGrpSpPr>
            <a:grpSpLocks/>
          </p:cNvGrpSpPr>
          <p:nvPr/>
        </p:nvGrpSpPr>
        <p:grpSpPr bwMode="auto">
          <a:xfrm>
            <a:off x="392113" y="2970213"/>
            <a:ext cx="8039100" cy="1296987"/>
            <a:chOff x="650875" y="3252788"/>
            <a:chExt cx="8039100" cy="1296987"/>
          </a:xfrm>
        </p:grpSpPr>
        <p:pic>
          <p:nvPicPr>
            <p:cNvPr id="34832" name="Picture 13" descr="logo_ELSEVIER.jpg"/>
            <p:cNvPicPr>
              <a:picLocks noChangeAspect="1"/>
            </p:cNvPicPr>
            <p:nvPr/>
          </p:nvPicPr>
          <p:blipFill>
            <a:blip r:embed="rId4"/>
            <a:srcRect/>
            <a:stretch>
              <a:fillRect/>
            </a:stretch>
          </p:blipFill>
          <p:spPr bwMode="auto">
            <a:xfrm>
              <a:off x="7605713" y="3400425"/>
              <a:ext cx="1084262" cy="1149350"/>
            </a:xfrm>
            <a:prstGeom prst="rect">
              <a:avLst/>
            </a:prstGeom>
            <a:noFill/>
            <a:ln w="9525">
              <a:noFill/>
              <a:miter lim="800000"/>
              <a:headEnd/>
              <a:tailEnd/>
            </a:ln>
          </p:spPr>
        </p:pic>
        <p:pic>
          <p:nvPicPr>
            <p:cNvPr id="34833" name="Picture 21" descr="Google.jpg"/>
            <p:cNvPicPr>
              <a:picLocks noChangeAspect="1"/>
            </p:cNvPicPr>
            <p:nvPr/>
          </p:nvPicPr>
          <p:blipFill>
            <a:blip r:embed="rId5"/>
            <a:srcRect/>
            <a:stretch>
              <a:fillRect/>
            </a:stretch>
          </p:blipFill>
          <p:spPr bwMode="auto">
            <a:xfrm>
              <a:off x="650875" y="3252788"/>
              <a:ext cx="1676400" cy="1182687"/>
            </a:xfrm>
            <a:prstGeom prst="rect">
              <a:avLst/>
            </a:prstGeom>
            <a:noFill/>
            <a:ln w="9525">
              <a:noFill/>
              <a:miter lim="800000"/>
              <a:headEnd/>
              <a:tailEnd/>
            </a:ln>
          </p:spPr>
        </p:pic>
      </p:grpSp>
      <p:grpSp>
        <p:nvGrpSpPr>
          <p:cNvPr id="5" name="Group 17"/>
          <p:cNvGrpSpPr>
            <a:grpSpLocks/>
          </p:cNvGrpSpPr>
          <p:nvPr/>
        </p:nvGrpSpPr>
        <p:grpSpPr bwMode="auto">
          <a:xfrm>
            <a:off x="3006726" y="4935011"/>
            <a:ext cx="5424487" cy="887413"/>
            <a:chOff x="458788" y="4476750"/>
            <a:chExt cx="5424487" cy="887413"/>
          </a:xfrm>
        </p:grpSpPr>
        <p:pic>
          <p:nvPicPr>
            <p:cNvPr id="34830" name="Picture 16" descr="IET_Logo_Large.jpg"/>
            <p:cNvPicPr>
              <a:picLocks noChangeAspect="1"/>
            </p:cNvPicPr>
            <p:nvPr/>
          </p:nvPicPr>
          <p:blipFill>
            <a:blip r:embed="rId6"/>
            <a:srcRect/>
            <a:stretch>
              <a:fillRect/>
            </a:stretch>
          </p:blipFill>
          <p:spPr bwMode="auto">
            <a:xfrm>
              <a:off x="4783138" y="4476750"/>
              <a:ext cx="1100137" cy="833438"/>
            </a:xfrm>
            <a:prstGeom prst="rect">
              <a:avLst/>
            </a:prstGeom>
            <a:noFill/>
            <a:ln w="9525">
              <a:noFill/>
              <a:miter lim="800000"/>
              <a:headEnd/>
              <a:tailEnd/>
            </a:ln>
          </p:spPr>
        </p:pic>
        <p:pic>
          <p:nvPicPr>
            <p:cNvPr id="34831" name="Picture 24" descr="crossref-logo-150px.png"/>
            <p:cNvPicPr>
              <a:picLocks noChangeAspect="1"/>
            </p:cNvPicPr>
            <p:nvPr/>
          </p:nvPicPr>
          <p:blipFill>
            <a:blip r:embed="rId7"/>
            <a:srcRect/>
            <a:stretch>
              <a:fillRect/>
            </a:stretch>
          </p:blipFill>
          <p:spPr bwMode="auto">
            <a:xfrm>
              <a:off x="458788" y="4492625"/>
              <a:ext cx="1655762" cy="871538"/>
            </a:xfrm>
            <a:prstGeom prst="rect">
              <a:avLst/>
            </a:prstGeom>
            <a:noFill/>
            <a:ln w="9525">
              <a:noFill/>
              <a:miter lim="800000"/>
              <a:headEnd/>
              <a:tailEnd/>
            </a:ln>
          </p:spPr>
        </p:pic>
      </p:grpSp>
      <p:grpSp>
        <p:nvGrpSpPr>
          <p:cNvPr id="6" name="Group 15"/>
          <p:cNvGrpSpPr>
            <a:grpSpLocks/>
          </p:cNvGrpSpPr>
          <p:nvPr/>
        </p:nvGrpSpPr>
        <p:grpSpPr bwMode="auto">
          <a:xfrm>
            <a:off x="3376613" y="3065463"/>
            <a:ext cx="2767012" cy="1266825"/>
            <a:chOff x="3376613" y="3065463"/>
            <a:chExt cx="2767012" cy="1266825"/>
          </a:xfrm>
        </p:grpSpPr>
        <p:pic>
          <p:nvPicPr>
            <p:cNvPr id="34828" name="Picture 23" descr="trlogo.jpg"/>
            <p:cNvPicPr>
              <a:picLocks noChangeAspect="1"/>
            </p:cNvPicPr>
            <p:nvPr/>
          </p:nvPicPr>
          <p:blipFill>
            <a:blip r:embed="rId8"/>
            <a:srcRect/>
            <a:stretch>
              <a:fillRect/>
            </a:stretch>
          </p:blipFill>
          <p:spPr bwMode="auto">
            <a:xfrm>
              <a:off x="3376613" y="3717925"/>
              <a:ext cx="2767012" cy="614363"/>
            </a:xfrm>
            <a:prstGeom prst="rect">
              <a:avLst/>
            </a:prstGeom>
            <a:noFill/>
            <a:ln w="9525">
              <a:noFill/>
              <a:miter lim="800000"/>
              <a:headEnd/>
              <a:tailEnd/>
            </a:ln>
          </p:spPr>
        </p:pic>
        <p:sp>
          <p:nvSpPr>
            <p:cNvPr id="14" name="Isosceles Triangle 13"/>
            <p:cNvSpPr/>
            <p:nvPr/>
          </p:nvSpPr>
          <p:spPr>
            <a:xfrm flipV="1">
              <a:off x="4256088" y="3065463"/>
              <a:ext cx="631825" cy="342900"/>
            </a:xfrm>
            <a:prstGeom prst="triangle">
              <a:avLst/>
            </a:prstGeom>
            <a:solidFill>
              <a:schemeClr val="accent2"/>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grpSp>
      <p:grpSp>
        <p:nvGrpSpPr>
          <p:cNvPr id="7" name="Group 14"/>
          <p:cNvGrpSpPr>
            <a:grpSpLocks/>
          </p:cNvGrpSpPr>
          <p:nvPr/>
        </p:nvGrpSpPr>
        <p:grpSpPr bwMode="auto">
          <a:xfrm>
            <a:off x="1952625" y="2001838"/>
            <a:ext cx="5238750" cy="1100137"/>
            <a:chOff x="1952625" y="2001838"/>
            <a:chExt cx="5238750" cy="1100137"/>
          </a:xfrm>
        </p:grpSpPr>
        <p:sp>
          <p:nvSpPr>
            <p:cNvPr id="34826" name="Rounded Rectangle 24"/>
            <p:cNvSpPr>
              <a:spLocks noChangeArrowheads="1"/>
            </p:cNvSpPr>
            <p:nvPr/>
          </p:nvSpPr>
          <p:spPr bwMode="auto">
            <a:xfrm rot="10800000">
              <a:off x="2060575" y="2001838"/>
              <a:ext cx="5022850" cy="1100137"/>
            </a:xfrm>
            <a:prstGeom prst="roundRect">
              <a:avLst>
                <a:gd name="adj" fmla="val 16667"/>
              </a:avLst>
            </a:prstGeom>
            <a:solidFill>
              <a:schemeClr val="accent2"/>
            </a:solidFill>
            <a:ln w="9525">
              <a:noFill/>
              <a:round/>
              <a:headEnd/>
              <a:tailEnd/>
            </a:ln>
          </p:spPr>
          <p:txBody>
            <a:bodyPr/>
            <a:lstStyle/>
            <a:p>
              <a:endParaRPr lang="en-US"/>
            </a:p>
          </p:txBody>
        </p:sp>
        <p:sp>
          <p:nvSpPr>
            <p:cNvPr id="34827" name="Rectangle 15"/>
            <p:cNvSpPr>
              <a:spLocks noChangeArrowheads="1"/>
            </p:cNvSpPr>
            <p:nvPr/>
          </p:nvSpPr>
          <p:spPr bwMode="auto">
            <a:xfrm>
              <a:off x="1952625" y="2139950"/>
              <a:ext cx="5238750" cy="646331"/>
            </a:xfrm>
            <a:prstGeom prst="rect">
              <a:avLst/>
            </a:prstGeom>
            <a:noFill/>
            <a:ln w="9525">
              <a:noFill/>
              <a:miter lim="800000"/>
              <a:headEnd/>
              <a:tailEnd/>
            </a:ln>
          </p:spPr>
          <p:txBody>
            <a:bodyPr>
              <a:spAutoFit/>
            </a:bodyPr>
            <a:lstStyle/>
            <a:p>
              <a:pPr algn="ctr"/>
              <a:r>
                <a:rPr lang="en-US" dirty="0" smtClean="0">
                  <a:solidFill>
                    <a:schemeClr val="bg1"/>
                  </a:solidFill>
                </a:rPr>
                <a:t>IEEE</a:t>
              </a:r>
              <a:r>
                <a:rPr lang="ru-RU" dirty="0" smtClean="0">
                  <a:solidFill>
                    <a:schemeClr val="bg1"/>
                  </a:solidFill>
                </a:rPr>
                <a:t> сотрудничает с индексирующими организациями </a:t>
              </a:r>
              <a:r>
                <a:rPr lang="en-US" dirty="0" smtClean="0">
                  <a:solidFill>
                    <a:schemeClr val="bg1"/>
                  </a:solidFill>
                </a:rPr>
                <a:t> </a:t>
              </a:r>
              <a:endParaRPr lang="en-US" dirty="0">
                <a:solidFill>
                  <a:schemeClr val="bg1"/>
                </a:solidFill>
              </a:endParaRPr>
            </a:p>
          </p:txBody>
        </p:sp>
      </p:grpSp>
      <p:sp>
        <p:nvSpPr>
          <p:cNvPr id="20" name="Rectangle 19"/>
          <p:cNvSpPr/>
          <p:nvPr/>
        </p:nvSpPr>
        <p:spPr>
          <a:xfrm>
            <a:off x="685800" y="6092238"/>
            <a:ext cx="9404131" cy="369332"/>
          </a:xfrm>
          <a:prstGeom prst="rect">
            <a:avLst/>
          </a:prstGeom>
        </p:spPr>
        <p:txBody>
          <a:bodyPr wrap="square">
            <a:spAutoFit/>
          </a:bodyPr>
          <a:lstStyle/>
          <a:p>
            <a:r>
              <a:rPr lang="ru-RU" dirty="0" smtClean="0"/>
              <a:t>Все это способствует популяризации опубликованных работ.</a:t>
            </a:r>
            <a:endParaRPr lang="en-US" dirty="0" smtClean="0"/>
          </a:p>
        </p:txBody>
      </p:sp>
    </p:spTree>
    <p:extLst>
      <p:ext uri="{BB962C8B-B14F-4D97-AF65-F5344CB8AC3E}">
        <p14:creationId xmlns="" xmlns:p14="http://schemas.microsoft.com/office/powerpoint/2010/main" val="27069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3000"/>
                            </p:stCondLst>
                            <p:childTnLst>
                              <p:par>
                                <p:cTn id="22" presetID="9"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a:grpSpLocks/>
          </p:cNvGrpSpPr>
          <p:nvPr/>
        </p:nvGrpSpPr>
        <p:grpSpPr bwMode="auto">
          <a:xfrm>
            <a:off x="3302000" y="2393950"/>
            <a:ext cx="2439988" cy="2468563"/>
            <a:chOff x="3302000" y="2393950"/>
            <a:chExt cx="2439988" cy="2468563"/>
          </a:xfrm>
        </p:grpSpPr>
        <p:sp>
          <p:nvSpPr>
            <p:cNvPr id="32" name="Rounded Rectangle 31"/>
            <p:cNvSpPr>
              <a:spLocks noChangeArrowheads="1"/>
            </p:cNvSpPr>
            <p:nvPr/>
          </p:nvSpPr>
          <p:spPr bwMode="auto">
            <a:xfrm>
              <a:off x="3302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5" name="TextBox 4"/>
            <p:cNvSpPr txBox="1">
              <a:spLocks noChangeArrowheads="1"/>
            </p:cNvSpPr>
            <p:nvPr/>
          </p:nvSpPr>
          <p:spPr bwMode="auto">
            <a:xfrm>
              <a:off x="3440113" y="2674938"/>
              <a:ext cx="2203450" cy="523220"/>
            </a:xfrm>
            <a:prstGeom prst="rect">
              <a:avLst/>
            </a:prstGeom>
            <a:noFill/>
            <a:ln w="9525">
              <a:noFill/>
              <a:miter lim="800000"/>
              <a:headEnd/>
              <a:tailEnd/>
            </a:ln>
          </p:spPr>
          <p:txBody>
            <a:bodyPr>
              <a:spAutoFit/>
            </a:bodyPr>
            <a:lstStyle/>
            <a:p>
              <a:pPr algn="ctr"/>
              <a:r>
                <a:rPr lang="ru-RU" sz="2800" dirty="0" smtClean="0">
                  <a:solidFill>
                    <a:schemeClr val="bg1"/>
                  </a:solidFill>
                  <a:latin typeface="Verdana" charset="0"/>
                </a:rPr>
                <a:t>Авторитет</a:t>
              </a:r>
              <a:endParaRPr lang="en-US" sz="2800" dirty="0">
                <a:solidFill>
                  <a:schemeClr val="bg1"/>
                </a:solidFill>
                <a:latin typeface="Verdana" charset="0"/>
              </a:endParaRPr>
            </a:p>
          </p:txBody>
        </p:sp>
        <p:sp>
          <p:nvSpPr>
            <p:cNvPr id="36" name="Rounded Rectangle 35"/>
            <p:cNvSpPr>
              <a:spLocks noChangeArrowheads="1"/>
            </p:cNvSpPr>
            <p:nvPr/>
          </p:nvSpPr>
          <p:spPr bwMode="auto">
            <a:xfrm>
              <a:off x="3846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7" name="Picture 37" descr="star.jpg"/>
            <p:cNvPicPr>
              <a:picLocks noChangeAspect="1"/>
            </p:cNvPicPr>
            <p:nvPr/>
          </p:nvPicPr>
          <p:blipFill>
            <a:blip r:embed="rId3"/>
            <a:srcRect/>
            <a:stretch>
              <a:fillRect/>
            </a:stretch>
          </p:blipFill>
          <p:spPr bwMode="auto">
            <a:xfrm>
              <a:off x="4113213" y="3535363"/>
              <a:ext cx="896937" cy="847725"/>
            </a:xfrm>
            <a:prstGeom prst="rect">
              <a:avLst/>
            </a:prstGeom>
            <a:noFill/>
            <a:ln w="9525">
              <a:noFill/>
              <a:miter lim="800000"/>
              <a:headEnd/>
              <a:tailEnd/>
            </a:ln>
          </p:spPr>
        </p:pic>
      </p:grpSp>
    </p:spTree>
    <p:extLst>
      <p:ext uri="{BB962C8B-B14F-4D97-AF65-F5344CB8AC3E}">
        <p14:creationId xmlns="" xmlns:p14="http://schemas.microsoft.com/office/powerpoint/2010/main" val="11666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424"/>
            <a:ext cx="9144000" cy="1143000"/>
          </a:xfrm>
        </p:spPr>
        <p:txBody>
          <a:bodyPr/>
          <a:lstStyle/>
          <a:p>
            <a:pPr algn="ctr" eaLnBrk="1" hangingPunct="1"/>
            <a:r>
              <a:rPr lang="ru-RU" sz="2400" dirty="0" smtClean="0">
                <a:solidFill>
                  <a:srgbClr val="005582"/>
                </a:solidFill>
              </a:rPr>
              <a:t/>
            </a:r>
            <a:br>
              <a:rPr lang="ru-RU" sz="2400" dirty="0" smtClean="0">
                <a:solidFill>
                  <a:srgbClr val="005582"/>
                </a:solidFill>
              </a:rPr>
            </a:br>
            <a:r>
              <a:rPr lang="ru-RU" sz="2400" dirty="0" smtClean="0">
                <a:solidFill>
                  <a:srgbClr val="005582"/>
                </a:solidFill>
              </a:rPr>
              <a:t> Процесс рецензирования в </a:t>
            </a:r>
            <a:r>
              <a:rPr lang="en-US" sz="2400" dirty="0" smtClean="0">
                <a:solidFill>
                  <a:srgbClr val="005582"/>
                </a:solidFill>
              </a:rPr>
              <a:t>IEEE </a:t>
            </a:r>
            <a:r>
              <a:rPr lang="ru-RU" sz="2400" dirty="0" smtClean="0">
                <a:solidFill>
                  <a:srgbClr val="005582"/>
                </a:solidFill>
              </a:rPr>
              <a:t/>
            </a:r>
            <a:br>
              <a:rPr lang="ru-RU" sz="2400" dirty="0" smtClean="0">
                <a:solidFill>
                  <a:srgbClr val="005582"/>
                </a:solidFill>
              </a:rPr>
            </a:br>
            <a:r>
              <a:rPr lang="ru-RU" sz="2400" dirty="0" smtClean="0">
                <a:solidFill>
                  <a:srgbClr val="005582"/>
                </a:solidFill>
              </a:rPr>
              <a:t>гарантирует высокое качество каждой статьи</a:t>
            </a:r>
            <a:endParaRPr lang="en-US" sz="2400" dirty="0" smtClean="0">
              <a:solidFill>
                <a:srgbClr val="005582"/>
              </a:solidFill>
            </a:endParaRPr>
          </a:p>
        </p:txBody>
      </p:sp>
      <p:pic>
        <p:nvPicPr>
          <p:cNvPr id="45061" name="Picture 8" descr="review.jpg"/>
          <p:cNvPicPr>
            <a:picLocks noChangeAspect="1"/>
          </p:cNvPicPr>
          <p:nvPr/>
        </p:nvPicPr>
        <p:blipFill>
          <a:blip r:embed="rId3"/>
          <a:srcRect/>
          <a:stretch>
            <a:fillRect/>
          </a:stretch>
        </p:blipFill>
        <p:spPr bwMode="auto">
          <a:xfrm>
            <a:off x="269875" y="4302024"/>
            <a:ext cx="1757363" cy="1481138"/>
          </a:xfrm>
          <a:prstGeom prst="rect">
            <a:avLst/>
          </a:prstGeom>
          <a:noFill/>
          <a:ln w="9525">
            <a:noFill/>
            <a:miter lim="800000"/>
            <a:headEnd/>
            <a:tailEnd/>
          </a:ln>
        </p:spPr>
      </p:pic>
      <p:pic>
        <p:nvPicPr>
          <p:cNvPr id="45062" name="Picture 9" descr="review.jpg"/>
          <p:cNvPicPr>
            <a:picLocks noChangeAspect="1"/>
          </p:cNvPicPr>
          <p:nvPr/>
        </p:nvPicPr>
        <p:blipFill>
          <a:blip r:embed="rId3"/>
          <a:srcRect/>
          <a:stretch>
            <a:fillRect/>
          </a:stretch>
        </p:blipFill>
        <p:spPr bwMode="auto">
          <a:xfrm>
            <a:off x="2027238" y="4317824"/>
            <a:ext cx="1755775" cy="1481138"/>
          </a:xfrm>
          <a:prstGeom prst="rect">
            <a:avLst/>
          </a:prstGeom>
          <a:noFill/>
          <a:ln w="9525">
            <a:noFill/>
            <a:miter lim="800000"/>
            <a:headEnd/>
            <a:tailEnd/>
          </a:ln>
        </p:spPr>
      </p:pic>
      <p:pic>
        <p:nvPicPr>
          <p:cNvPr id="45063" name="Picture 10" descr="review.jpg"/>
          <p:cNvPicPr>
            <a:picLocks noChangeAspect="1"/>
          </p:cNvPicPr>
          <p:nvPr/>
        </p:nvPicPr>
        <p:blipFill>
          <a:blip r:embed="rId3"/>
          <a:srcRect/>
          <a:stretch>
            <a:fillRect/>
          </a:stretch>
        </p:blipFill>
        <p:spPr bwMode="auto">
          <a:xfrm>
            <a:off x="3783013" y="4317824"/>
            <a:ext cx="1755775" cy="1481138"/>
          </a:xfrm>
          <a:prstGeom prst="rect">
            <a:avLst/>
          </a:prstGeom>
          <a:noFill/>
          <a:ln w="9525">
            <a:noFill/>
            <a:miter lim="800000"/>
            <a:headEnd/>
            <a:tailEnd/>
          </a:ln>
        </p:spPr>
      </p:pic>
      <p:pic>
        <p:nvPicPr>
          <p:cNvPr id="45064" name="Picture 11" descr="review.jpg"/>
          <p:cNvPicPr>
            <a:picLocks noChangeAspect="1"/>
          </p:cNvPicPr>
          <p:nvPr/>
        </p:nvPicPr>
        <p:blipFill>
          <a:blip r:embed="rId3"/>
          <a:srcRect/>
          <a:stretch>
            <a:fillRect/>
          </a:stretch>
        </p:blipFill>
        <p:spPr bwMode="auto">
          <a:xfrm>
            <a:off x="5565775" y="4302024"/>
            <a:ext cx="1755775" cy="1481138"/>
          </a:xfrm>
          <a:prstGeom prst="rect">
            <a:avLst/>
          </a:prstGeom>
          <a:noFill/>
          <a:ln w="9525">
            <a:noFill/>
            <a:miter lim="800000"/>
            <a:headEnd/>
            <a:tailEnd/>
          </a:ln>
        </p:spPr>
      </p:pic>
      <p:pic>
        <p:nvPicPr>
          <p:cNvPr id="45065" name="Picture 12" descr="review.jpg"/>
          <p:cNvPicPr>
            <a:picLocks noChangeAspect="1"/>
          </p:cNvPicPr>
          <p:nvPr/>
        </p:nvPicPr>
        <p:blipFill>
          <a:blip r:embed="rId3"/>
          <a:srcRect/>
          <a:stretch>
            <a:fillRect/>
          </a:stretch>
        </p:blipFill>
        <p:spPr bwMode="auto">
          <a:xfrm>
            <a:off x="7321550" y="4302024"/>
            <a:ext cx="1755775" cy="1481138"/>
          </a:xfrm>
          <a:prstGeom prst="rect">
            <a:avLst/>
          </a:prstGeom>
          <a:noFill/>
          <a:ln w="9525">
            <a:noFill/>
            <a:miter lim="800000"/>
            <a:headEnd/>
            <a:tailEnd/>
          </a:ln>
        </p:spPr>
      </p:pic>
      <p:sp>
        <p:nvSpPr>
          <p:cNvPr id="14" name="Rectangle 13"/>
          <p:cNvSpPr/>
          <p:nvPr/>
        </p:nvSpPr>
        <p:spPr>
          <a:xfrm>
            <a:off x="937873" y="1741444"/>
            <a:ext cx="7638568" cy="1477328"/>
          </a:xfrm>
          <a:prstGeom prst="rect">
            <a:avLst/>
          </a:prstGeom>
        </p:spPr>
        <p:txBody>
          <a:bodyPr wrap="square">
            <a:spAutoFit/>
          </a:bodyPr>
          <a:lstStyle/>
          <a:p>
            <a:pPr>
              <a:buFont typeface="Arial" pitchFamily="34" charset="0"/>
              <a:buChar char="•"/>
            </a:pPr>
            <a:r>
              <a:rPr lang="en-US" dirty="0" smtClean="0"/>
              <a:t> </a:t>
            </a:r>
            <a:r>
              <a:rPr lang="ru-RU" sz="1800" dirty="0" smtClean="0"/>
              <a:t>Поддержкой авторитетности авторов </a:t>
            </a:r>
            <a:r>
              <a:rPr lang="en-US" sz="1800" dirty="0" smtClean="0"/>
              <a:t>IEEE </a:t>
            </a:r>
            <a:r>
              <a:rPr lang="ru-RU" sz="1800" dirty="0" smtClean="0"/>
              <a:t>является процесс экспертной оценки, который предназначен для поддержания высокого уровня качества каждой публикации</a:t>
            </a:r>
            <a:endParaRPr lang="en-US" sz="1800" dirty="0" smtClean="0"/>
          </a:p>
          <a:p>
            <a:pPr>
              <a:buFont typeface="Arial" pitchFamily="34" charset="0"/>
              <a:buChar char="•"/>
            </a:pPr>
            <a:r>
              <a:rPr lang="en-US" dirty="0" smtClean="0"/>
              <a:t> </a:t>
            </a:r>
            <a:r>
              <a:rPr lang="ru-RU" dirty="0" smtClean="0"/>
              <a:t>Это еще одна причина, по которой публикации </a:t>
            </a:r>
            <a:r>
              <a:rPr lang="en-US" dirty="0" smtClean="0"/>
              <a:t>IEEE </a:t>
            </a:r>
            <a:r>
              <a:rPr lang="ru-RU" dirty="0" smtClean="0"/>
              <a:t>ценятся во всем мире</a:t>
            </a:r>
            <a:r>
              <a:rPr lang="en-US" dirty="0" smtClean="0"/>
              <a:t>. </a:t>
            </a:r>
          </a:p>
        </p:txBody>
      </p:sp>
    </p:spTree>
    <p:extLst>
      <p:ext uri="{BB962C8B-B14F-4D97-AF65-F5344CB8AC3E}">
        <p14:creationId xmlns="" xmlns:p14="http://schemas.microsoft.com/office/powerpoint/2010/main" val="97562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dissolve">
                                      <p:cBhvr>
                                        <p:cTn id="7" dur="500"/>
                                        <p:tgtEl>
                                          <p:spTgt spid="4506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dissolve">
                                      <p:cBhvr>
                                        <p:cTn id="11" dur="500"/>
                                        <p:tgtEl>
                                          <p:spTgt spid="4506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5063"/>
                                        </p:tgtEl>
                                        <p:attrNameLst>
                                          <p:attrName>style.visibility</p:attrName>
                                        </p:attrNameLst>
                                      </p:cBhvr>
                                      <p:to>
                                        <p:strVal val="visible"/>
                                      </p:to>
                                    </p:set>
                                    <p:animEffect transition="in" filter="dissolve">
                                      <p:cBhvr>
                                        <p:cTn id="15" dur="500"/>
                                        <p:tgtEl>
                                          <p:spTgt spid="4506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5064"/>
                                        </p:tgtEl>
                                        <p:attrNameLst>
                                          <p:attrName>style.visibility</p:attrName>
                                        </p:attrNameLst>
                                      </p:cBhvr>
                                      <p:to>
                                        <p:strVal val="visible"/>
                                      </p:to>
                                    </p:set>
                                    <p:animEffect transition="in" filter="dissolve">
                                      <p:cBhvr>
                                        <p:cTn id="19" dur="500"/>
                                        <p:tgtEl>
                                          <p:spTgt spid="4506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5065"/>
                                        </p:tgtEl>
                                        <p:attrNameLst>
                                          <p:attrName>style.visibility</p:attrName>
                                        </p:attrNameLst>
                                      </p:cBhvr>
                                      <p:to>
                                        <p:strVal val="visible"/>
                                      </p:to>
                                    </p:set>
                                    <p:animEffect transition="in" filter="dissolve">
                                      <p:cBhvr>
                                        <p:cTn id="23"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23164"/>
            <a:ext cx="7772400" cy="855260"/>
          </a:xfrm>
        </p:spPr>
        <p:txBody>
          <a:bodyPr/>
          <a:lstStyle/>
          <a:p>
            <a:r>
              <a:rPr lang="ru-RU" sz="3200" dirty="0" smtClean="0"/>
              <a:t>Увеличьте Вашу цитируемость</a:t>
            </a:r>
            <a:endParaRPr lang="en-US" sz="3200" dirty="0"/>
          </a:p>
        </p:txBody>
      </p:sp>
      <p:sp>
        <p:nvSpPr>
          <p:cNvPr id="3" name="Content Placeholder 2"/>
          <p:cNvSpPr>
            <a:spLocks noGrp="1"/>
          </p:cNvSpPr>
          <p:nvPr>
            <p:ph idx="1"/>
          </p:nvPr>
        </p:nvSpPr>
        <p:spPr>
          <a:xfrm>
            <a:off x="685800" y="1981200"/>
            <a:ext cx="7772400" cy="4542430"/>
          </a:xfrm>
        </p:spPr>
        <p:txBody>
          <a:bodyPr>
            <a:normAutofit lnSpcReduction="10000"/>
          </a:bodyPr>
          <a:lstStyle/>
          <a:p>
            <a:r>
              <a:rPr lang="ru-RU" dirty="0" smtClean="0">
                <a:solidFill>
                  <a:schemeClr val="tx1">
                    <a:lumMod val="75000"/>
                  </a:schemeClr>
                </a:solidFill>
              </a:rPr>
              <a:t>Цитируемость способствует развитию карьеры</a:t>
            </a:r>
            <a:r>
              <a:rPr lang="en-US" i="1" dirty="0" smtClean="0">
                <a:solidFill>
                  <a:schemeClr val="tx1">
                    <a:lumMod val="75000"/>
                  </a:schemeClr>
                </a:solidFill>
              </a:rPr>
              <a:t/>
            </a:r>
            <a:br>
              <a:rPr lang="en-US" i="1" dirty="0" smtClean="0">
                <a:solidFill>
                  <a:schemeClr val="tx1">
                    <a:lumMod val="75000"/>
                  </a:schemeClr>
                </a:solidFill>
              </a:rPr>
            </a:br>
            <a:endParaRPr lang="en-US" i="1" dirty="0" smtClean="0">
              <a:solidFill>
                <a:schemeClr val="tx1">
                  <a:lumMod val="75000"/>
                </a:schemeClr>
              </a:solidFill>
            </a:endParaRPr>
          </a:p>
          <a:p>
            <a:r>
              <a:rPr lang="ru-RU" dirty="0" smtClean="0">
                <a:solidFill>
                  <a:schemeClr val="tx1">
                    <a:lumMod val="75000"/>
                  </a:schemeClr>
                </a:solidFill>
              </a:rPr>
              <a:t>Выбор журнала на основании импакт-фактора – качественное измерение основанное на кол-ве цитирования</a:t>
            </a:r>
            <a:r>
              <a:rPr lang="en-US" dirty="0" smtClean="0">
                <a:solidFill>
                  <a:schemeClr val="tx1">
                    <a:lumMod val="75000"/>
                  </a:schemeClr>
                </a:solidFill>
              </a:rPr>
              <a:t/>
            </a:r>
            <a:br>
              <a:rPr lang="en-US" dirty="0" smtClean="0">
                <a:solidFill>
                  <a:schemeClr val="tx1">
                    <a:lumMod val="75000"/>
                  </a:schemeClr>
                </a:solidFill>
              </a:rPr>
            </a:br>
            <a:endParaRPr lang="en-US" dirty="0" smtClean="0">
              <a:solidFill>
                <a:schemeClr val="tx1">
                  <a:lumMod val="75000"/>
                </a:schemeClr>
              </a:solidFill>
            </a:endParaRPr>
          </a:p>
          <a:p>
            <a:r>
              <a:rPr lang="ru-RU" dirty="0" smtClean="0">
                <a:solidFill>
                  <a:schemeClr val="tx1">
                    <a:lumMod val="75000"/>
                  </a:schemeClr>
                </a:solidFill>
              </a:rPr>
              <a:t>Ни одно издательство не сравнится с </a:t>
            </a:r>
            <a:r>
              <a:rPr lang="en-US" dirty="0" smtClean="0">
                <a:solidFill>
                  <a:schemeClr val="tx1">
                    <a:lumMod val="75000"/>
                  </a:schemeClr>
                </a:solidFill>
              </a:rPr>
              <a:t>IEEE </a:t>
            </a:r>
            <a:r>
              <a:rPr lang="ru-RU" dirty="0" smtClean="0">
                <a:solidFill>
                  <a:schemeClr val="tx1">
                    <a:lumMod val="75000"/>
                  </a:schemeClr>
                </a:solidFill>
              </a:rPr>
              <a:t>по высоким показателям </a:t>
            </a:r>
            <a:r>
              <a:rPr lang="ru-RU" dirty="0" err="1" smtClean="0">
                <a:solidFill>
                  <a:schemeClr val="tx1">
                    <a:lumMod val="75000"/>
                  </a:schemeClr>
                </a:solidFill>
              </a:rPr>
              <a:t>импак-фактора</a:t>
            </a:r>
            <a:r>
              <a:rPr lang="ru-RU" dirty="0" smtClean="0">
                <a:solidFill>
                  <a:schemeClr val="tx1">
                    <a:lumMod val="75000"/>
                  </a:schemeClr>
                </a:solidFill>
              </a:rPr>
              <a:t> по последним отчетам</a:t>
            </a:r>
            <a:endParaRPr lang="en-US" dirty="0" smtClean="0">
              <a:solidFill>
                <a:schemeClr val="tx1">
                  <a:lumMod val="75000"/>
                </a:schemeClr>
              </a:solidFill>
            </a:endParaRPr>
          </a:p>
          <a:p>
            <a:endParaRPr lang="en-US" dirty="0"/>
          </a:p>
        </p:txBody>
      </p:sp>
    </p:spTree>
    <p:extLst>
      <p:ext uri="{BB962C8B-B14F-4D97-AF65-F5344CB8AC3E}">
        <p14:creationId xmlns="" xmlns:p14="http://schemas.microsoft.com/office/powerpoint/2010/main" val="1225098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p:cNvGrpSpPr>
            <a:grpSpLocks/>
          </p:cNvGrpSpPr>
          <p:nvPr/>
        </p:nvGrpSpPr>
        <p:grpSpPr bwMode="auto">
          <a:xfrm>
            <a:off x="3298934" y="2393950"/>
            <a:ext cx="2439987" cy="2468563"/>
            <a:chOff x="6062663" y="2393950"/>
            <a:chExt cx="2439987" cy="2468563"/>
          </a:xfrm>
        </p:grpSpPr>
        <p:sp>
          <p:nvSpPr>
            <p:cNvPr id="33" name="Rounded Rectangle 32"/>
            <p:cNvSpPr>
              <a:spLocks noChangeArrowheads="1"/>
            </p:cNvSpPr>
            <p:nvPr/>
          </p:nvSpPr>
          <p:spPr bwMode="auto">
            <a:xfrm>
              <a:off x="6062663" y="2393950"/>
              <a:ext cx="2439987"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1" name="TextBox 4"/>
            <p:cNvSpPr txBox="1">
              <a:spLocks noChangeArrowheads="1"/>
            </p:cNvSpPr>
            <p:nvPr/>
          </p:nvSpPr>
          <p:spPr bwMode="auto">
            <a:xfrm>
              <a:off x="6176963" y="2674938"/>
              <a:ext cx="2203450" cy="522287"/>
            </a:xfrm>
            <a:prstGeom prst="rect">
              <a:avLst/>
            </a:prstGeom>
            <a:noFill/>
            <a:ln w="9525">
              <a:noFill/>
              <a:miter lim="800000"/>
              <a:headEnd/>
              <a:tailEnd/>
            </a:ln>
          </p:spPr>
          <p:txBody>
            <a:bodyPr>
              <a:spAutoFit/>
            </a:bodyPr>
            <a:lstStyle/>
            <a:p>
              <a:pPr algn="ctr"/>
              <a:r>
                <a:rPr lang="ru-RU" sz="2800" dirty="0" smtClean="0">
                  <a:solidFill>
                    <a:schemeClr val="bg1"/>
                  </a:solidFill>
                  <a:latin typeface="Verdana" charset="0"/>
                </a:rPr>
                <a:t>Гибкость</a:t>
              </a:r>
              <a:endParaRPr lang="en-US" sz="2800" dirty="0">
                <a:solidFill>
                  <a:schemeClr val="bg1"/>
                </a:solidFill>
                <a:latin typeface="Verdana" charset="0"/>
              </a:endParaRPr>
            </a:p>
          </p:txBody>
        </p:sp>
        <p:sp>
          <p:nvSpPr>
            <p:cNvPr id="37" name="Rounded Rectangle 36"/>
            <p:cNvSpPr>
              <a:spLocks noChangeArrowheads="1"/>
            </p:cNvSpPr>
            <p:nvPr/>
          </p:nvSpPr>
          <p:spPr bwMode="auto">
            <a:xfrm>
              <a:off x="6607175" y="3425825"/>
              <a:ext cx="1350963"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3" name="Picture 38" descr="circle arrow.jpg"/>
            <p:cNvPicPr>
              <a:picLocks noChangeAspect="1"/>
            </p:cNvPicPr>
            <p:nvPr/>
          </p:nvPicPr>
          <p:blipFill>
            <a:blip r:embed="rId3"/>
            <a:srcRect/>
            <a:stretch>
              <a:fillRect/>
            </a:stretch>
          </p:blipFill>
          <p:spPr bwMode="auto">
            <a:xfrm>
              <a:off x="6862763" y="3562350"/>
              <a:ext cx="893762" cy="836613"/>
            </a:xfrm>
            <a:prstGeom prst="rect">
              <a:avLst/>
            </a:prstGeom>
            <a:noFill/>
            <a:ln w="9525">
              <a:noFill/>
              <a:miter lim="800000"/>
              <a:headEnd/>
              <a:tailEnd/>
            </a:ln>
          </p:spPr>
        </p:pic>
      </p:grpSp>
    </p:spTree>
    <p:extLst>
      <p:ext uri="{BB962C8B-B14F-4D97-AF65-F5344CB8AC3E}">
        <p14:creationId xmlns="" xmlns:p14="http://schemas.microsoft.com/office/powerpoint/2010/main" val="226376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ru-RU" dirty="0" smtClean="0"/>
              <a:t>Какие есть способы опубликоваться в </a:t>
            </a:r>
            <a:r>
              <a:rPr lang="en-US" dirty="0" smtClean="0"/>
              <a:t>IEEE? </a:t>
            </a:r>
            <a:br>
              <a:rPr lang="en-US" dirty="0" smtClean="0"/>
            </a:br>
            <a:endParaRPr lang="en-US" dirty="0" smtClean="0"/>
          </a:p>
        </p:txBody>
      </p:sp>
      <p:sp>
        <p:nvSpPr>
          <p:cNvPr id="53251" name="Date Placeholder 3"/>
          <p:cNvSpPr>
            <a:spLocks noGrp="1"/>
          </p:cNvSpPr>
          <p:nvPr>
            <p:ph type="dt" sz="quarter" idx="10"/>
          </p:nvPr>
        </p:nvSpPr>
        <p:spPr bwMode="auto">
          <a:noFill/>
          <a:ln>
            <a:miter lim="800000"/>
            <a:headEnd/>
            <a:tailEnd/>
          </a:ln>
        </p:spPr>
        <p:txBody>
          <a:bodyPr/>
          <a:lstStyle/>
          <a:p>
            <a:fld id="{A312BA63-9EA0-4C18-9A89-BA8EE3E668FB}" type="datetime1">
              <a:rPr lang="en-US"/>
              <a:pPr/>
              <a:t>11/6/2014</a:t>
            </a:fld>
            <a:endParaRPr lang="en-US"/>
          </a:p>
        </p:txBody>
      </p:sp>
      <p:sp>
        <p:nvSpPr>
          <p:cNvPr id="53252"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fld id="{07EDD516-2EFF-4A28-82A6-168993351461}" type="slidenum">
              <a:rPr lang="en-US"/>
              <a:pPr/>
              <a:t>38</a:t>
            </a:fld>
            <a:endParaRPr lang="en-US"/>
          </a:p>
        </p:txBody>
      </p:sp>
      <p:sp>
        <p:nvSpPr>
          <p:cNvPr id="53253" name="Rounded Rectangle 16"/>
          <p:cNvSpPr>
            <a:spLocks noChangeArrowheads="1"/>
          </p:cNvSpPr>
          <p:nvPr/>
        </p:nvSpPr>
        <p:spPr bwMode="auto">
          <a:xfrm>
            <a:off x="530224" y="1968657"/>
            <a:ext cx="3762375" cy="2398712"/>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defRPr/>
            </a:pPr>
            <a:endParaRPr lang="en-US">
              <a:ea typeface="ＭＳ Ｐゴシック" charset="-128"/>
              <a:cs typeface="ＭＳ Ｐゴシック" charset="-128"/>
            </a:endParaRPr>
          </a:p>
        </p:txBody>
      </p:sp>
      <p:sp>
        <p:nvSpPr>
          <p:cNvPr id="7" name="Rectangle 17"/>
          <p:cNvSpPr>
            <a:spLocks noChangeArrowheads="1"/>
          </p:cNvSpPr>
          <p:nvPr/>
        </p:nvSpPr>
        <p:spPr bwMode="auto">
          <a:xfrm>
            <a:off x="457200" y="1996080"/>
            <a:ext cx="3749675" cy="1969770"/>
          </a:xfrm>
          <a:prstGeom prst="rect">
            <a:avLst/>
          </a:prstGeom>
          <a:noFill/>
          <a:ln w="9525">
            <a:noFill/>
            <a:miter lim="800000"/>
            <a:headEnd/>
            <a:tailEnd/>
          </a:ln>
        </p:spPr>
        <p:txBody>
          <a:bodyPr>
            <a:spAutoFit/>
          </a:bodyPr>
          <a:lstStyle/>
          <a:p>
            <a:pPr algn="ctr">
              <a:defRPr/>
            </a:pPr>
            <a:r>
              <a:rPr lang="en-US" sz="10000" dirty="0" smtClean="0">
                <a:solidFill>
                  <a:schemeClr val="bg1"/>
                </a:solidFill>
                <a:latin typeface="+mn-lt"/>
                <a:ea typeface="ＭＳ Ｐゴシック" charset="-128"/>
                <a:cs typeface="ＭＳ Ｐゴシック" charset="-128"/>
              </a:rPr>
              <a:t>160+</a:t>
            </a:r>
            <a:endParaRPr lang="en-US" sz="10000" dirty="0">
              <a:solidFill>
                <a:schemeClr val="bg1"/>
              </a:solidFill>
              <a:latin typeface="+mn-lt"/>
              <a:ea typeface="ＭＳ Ｐゴシック" charset="-128"/>
              <a:cs typeface="ＭＳ Ｐゴシック" charset="-128"/>
            </a:endParaRPr>
          </a:p>
          <a:p>
            <a:pPr algn="ctr">
              <a:defRPr/>
            </a:pPr>
            <a:r>
              <a:rPr lang="ru-RU" sz="2200" dirty="0" smtClean="0">
                <a:solidFill>
                  <a:schemeClr val="bg1"/>
                </a:solidFill>
                <a:latin typeface="+mn-lt"/>
                <a:ea typeface="ＭＳ Ｐゴシック" charset="-128"/>
                <a:cs typeface="ＭＳ Ｐゴシック" charset="-128"/>
              </a:rPr>
              <a:t>журналов</a:t>
            </a:r>
            <a:endParaRPr lang="en-US" sz="2200" dirty="0">
              <a:solidFill>
                <a:schemeClr val="bg1"/>
              </a:solidFill>
              <a:latin typeface="+mn-lt"/>
              <a:ea typeface="ＭＳ Ｐゴシック" charset="-128"/>
              <a:cs typeface="ＭＳ Ｐゴシック" charset="-128"/>
            </a:endParaRPr>
          </a:p>
        </p:txBody>
      </p:sp>
      <p:sp>
        <p:nvSpPr>
          <p:cNvPr id="53255" name="Rounded Rectangle 16"/>
          <p:cNvSpPr>
            <a:spLocks noChangeArrowheads="1"/>
          </p:cNvSpPr>
          <p:nvPr/>
        </p:nvSpPr>
        <p:spPr bwMode="auto">
          <a:xfrm>
            <a:off x="4760912" y="1968657"/>
            <a:ext cx="3925888" cy="2398712"/>
          </a:xfrm>
          <a:prstGeom prst="roundRect">
            <a:avLst>
              <a:gd name="adj" fmla="val 16667"/>
            </a:avLst>
          </a:prstGeom>
          <a:solidFill>
            <a:schemeClr val="accent2"/>
          </a:solidFill>
          <a:ln w="63500">
            <a:noFill/>
            <a:round/>
            <a:headEnd/>
            <a:tailEnd/>
          </a:ln>
          <a:effectLst>
            <a:outerShdw dist="38100" dir="2700000" algn="tl" rotWithShape="0">
              <a:srgbClr val="808080">
                <a:alpha val="42999"/>
              </a:srgbClr>
            </a:outerShdw>
          </a:effectLst>
        </p:spPr>
        <p:txBody>
          <a:bodyPr/>
          <a:lstStyle/>
          <a:p>
            <a:pPr>
              <a:defRPr/>
            </a:pPr>
            <a:endParaRPr lang="en-US">
              <a:ea typeface="ＭＳ Ｐゴシック" charset="-128"/>
              <a:cs typeface="ＭＳ Ｐゴシック" charset="-128"/>
            </a:endParaRPr>
          </a:p>
        </p:txBody>
      </p:sp>
      <p:sp>
        <p:nvSpPr>
          <p:cNvPr id="53256" name="Rectangle 17"/>
          <p:cNvSpPr>
            <a:spLocks noChangeArrowheads="1"/>
          </p:cNvSpPr>
          <p:nvPr/>
        </p:nvSpPr>
        <p:spPr bwMode="auto">
          <a:xfrm>
            <a:off x="4637088" y="1964548"/>
            <a:ext cx="4049712" cy="1970087"/>
          </a:xfrm>
          <a:prstGeom prst="rect">
            <a:avLst/>
          </a:prstGeom>
          <a:noFill/>
          <a:ln w="9525">
            <a:noFill/>
            <a:miter lim="800000"/>
            <a:headEnd/>
            <a:tailEnd/>
          </a:ln>
        </p:spPr>
        <p:txBody>
          <a:bodyPr>
            <a:spAutoFit/>
          </a:bodyPr>
          <a:lstStyle/>
          <a:p>
            <a:pPr algn="ctr"/>
            <a:r>
              <a:rPr lang="en-US" sz="10000" dirty="0">
                <a:solidFill>
                  <a:schemeClr val="bg1"/>
                </a:solidFill>
                <a:latin typeface="Verdana" charset="0"/>
              </a:rPr>
              <a:t>1,200 </a:t>
            </a:r>
          </a:p>
          <a:p>
            <a:pPr algn="ctr"/>
            <a:r>
              <a:rPr lang="ru-RU" sz="2200" dirty="0" smtClean="0">
                <a:solidFill>
                  <a:schemeClr val="bg1"/>
                </a:solidFill>
                <a:latin typeface="Verdana" charset="0"/>
              </a:rPr>
              <a:t>Конференций</a:t>
            </a:r>
            <a:endParaRPr lang="en-US" sz="2200" dirty="0">
              <a:solidFill>
                <a:schemeClr val="bg1"/>
              </a:solidFill>
              <a:latin typeface="Verdana" charset="0"/>
            </a:endParaRPr>
          </a:p>
        </p:txBody>
      </p:sp>
      <p:pic>
        <p:nvPicPr>
          <p:cNvPr id="9" name="Picture 8" descr="http://ieeexplore.ieee.org/ielx5/42/5968123/5968123.jpg"/>
          <p:cNvPicPr>
            <a:picLocks noChangeAspect="1" noChangeArrowheads="1"/>
          </p:cNvPicPr>
          <p:nvPr/>
        </p:nvPicPr>
        <p:blipFill>
          <a:blip r:embed="rId3" cstate="print"/>
          <a:srcRect/>
          <a:stretch>
            <a:fillRect/>
          </a:stretch>
        </p:blipFill>
        <p:spPr bwMode="auto">
          <a:xfrm>
            <a:off x="880661" y="4619625"/>
            <a:ext cx="731258" cy="914072"/>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cstate="print"/>
          <a:srcRect/>
          <a:stretch>
            <a:fillRect/>
          </a:stretch>
        </p:blipFill>
        <p:spPr bwMode="auto">
          <a:xfrm>
            <a:off x="1258799" y="4701513"/>
            <a:ext cx="838179" cy="1061112"/>
          </a:xfrm>
          <a:prstGeom prst="rect">
            <a:avLst/>
          </a:prstGeom>
          <a:noFill/>
          <a:ln w="9525">
            <a:solidFill>
              <a:schemeClr val="tx1">
                <a:lumMod val="75000"/>
              </a:schemeClr>
            </a:solidFill>
            <a:miter lim="800000"/>
            <a:headEnd/>
            <a:tailEnd/>
          </a:ln>
        </p:spPr>
      </p:pic>
      <p:pic>
        <p:nvPicPr>
          <p:cNvPr id="11" name="Picture 12" descr="http://www.ieee.org/ucm/groups/public/@ieee/@web/@org/@pubs/documents/images/42071962.jpg"/>
          <p:cNvPicPr>
            <a:picLocks noChangeAspect="1" noChangeArrowheads="1"/>
          </p:cNvPicPr>
          <p:nvPr/>
        </p:nvPicPr>
        <p:blipFill>
          <a:blip r:embed="rId5" cstate="print"/>
          <a:srcRect/>
          <a:stretch>
            <a:fillRect/>
          </a:stretch>
        </p:blipFill>
        <p:spPr bwMode="auto">
          <a:xfrm>
            <a:off x="1908217" y="4737762"/>
            <a:ext cx="1100095" cy="1434438"/>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cstate="print"/>
          <a:srcRect/>
          <a:stretch>
            <a:fillRect/>
          </a:stretch>
        </p:blipFill>
        <p:spPr bwMode="auto">
          <a:xfrm>
            <a:off x="2597102" y="4894670"/>
            <a:ext cx="1087318" cy="1483360"/>
          </a:xfrm>
          <a:prstGeom prst="rect">
            <a:avLst/>
          </a:prstGeom>
          <a:noFill/>
          <a:ln w="6350">
            <a:solidFill>
              <a:schemeClr val="tx1">
                <a:lumMod val="75000"/>
              </a:schemeClr>
            </a:solidFill>
            <a:miter lim="800000"/>
            <a:headEnd/>
            <a:tailEnd/>
          </a:ln>
        </p:spPr>
      </p:pic>
      <p:pic>
        <p:nvPicPr>
          <p:cNvPr id="13" name="Picture 19"/>
          <p:cNvPicPr>
            <a:picLocks noChangeAspect="1" noChangeArrowheads="1"/>
          </p:cNvPicPr>
          <p:nvPr/>
        </p:nvPicPr>
        <p:blipFill>
          <a:blip r:embed="rId7"/>
          <a:srcRect l="30900" r="34219"/>
          <a:stretch>
            <a:fillRect/>
          </a:stretch>
        </p:blipFill>
        <p:spPr bwMode="auto">
          <a:xfrm>
            <a:off x="5029191" y="4619626"/>
            <a:ext cx="3247707" cy="1244782"/>
          </a:xfrm>
          <a:prstGeom prst="rect">
            <a:avLst/>
          </a:prstGeom>
          <a:noFill/>
          <a:ln w="12700">
            <a:noFill/>
            <a:miter lim="800000"/>
            <a:headEnd type="none" w="sm" len="sm"/>
            <a:tailEnd type="none" w="sm" len="sm"/>
          </a:ln>
        </p:spPr>
      </p:pic>
    </p:spTree>
    <p:extLst>
      <p:ext uri="{BB962C8B-B14F-4D97-AF65-F5344CB8AC3E}">
        <p14:creationId xmlns="" xmlns:p14="http://schemas.microsoft.com/office/powerpoint/2010/main" val="1938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1000"/>
                                        <p:tgtEl>
                                          <p:spTgt spid="53255"/>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91450" y="887411"/>
            <a:ext cx="5973801" cy="5399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3494" name="Rectangle 2"/>
          <p:cNvSpPr txBox="1">
            <a:spLocks noChangeArrowheads="1"/>
          </p:cNvSpPr>
          <p:nvPr/>
        </p:nvSpPr>
        <p:spPr bwMode="auto">
          <a:xfrm>
            <a:off x="1" y="277813"/>
            <a:ext cx="91567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a:r>
              <a:rPr lang="ru-RU" sz="2800" b="1" dirty="0" smtClean="0">
                <a:solidFill>
                  <a:srgbClr val="005582"/>
                </a:solidFill>
                <a:latin typeface="Verdana" pitchFamily="34" charset="0"/>
              </a:rPr>
              <a:t>Домашняя страничка журнала</a:t>
            </a:r>
            <a:endParaRPr lang="en-US" sz="2800" b="1" dirty="0">
              <a:solidFill>
                <a:srgbClr val="005582"/>
              </a:solidFill>
              <a:latin typeface="Verdana" pitchFamily="34" charset="0"/>
            </a:endParaRPr>
          </a:p>
        </p:txBody>
      </p:sp>
      <p:sp>
        <p:nvSpPr>
          <p:cNvPr id="5" name="Rectangle 4"/>
          <p:cNvSpPr/>
          <p:nvPr/>
        </p:nvSpPr>
        <p:spPr bwMode="auto">
          <a:xfrm>
            <a:off x="1591450" y="1600200"/>
            <a:ext cx="6015850" cy="584200"/>
          </a:xfrm>
          <a:prstGeom prst="rect">
            <a:avLst/>
          </a:prstGeom>
          <a:noFill/>
          <a:ln w="1905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
        <p:nvSpPr>
          <p:cNvPr id="6" name="Rectangle 5"/>
          <p:cNvSpPr/>
          <p:nvPr/>
        </p:nvSpPr>
        <p:spPr bwMode="auto">
          <a:xfrm>
            <a:off x="5499100" y="2286000"/>
            <a:ext cx="2099639" cy="762000"/>
          </a:xfrm>
          <a:prstGeom prst="rect">
            <a:avLst/>
          </a:prstGeom>
          <a:noFill/>
          <a:ln w="1905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
        <p:nvSpPr>
          <p:cNvPr id="7" name="Rectangle 6"/>
          <p:cNvSpPr/>
          <p:nvPr/>
        </p:nvSpPr>
        <p:spPr bwMode="auto">
          <a:xfrm>
            <a:off x="1591450" y="3187700"/>
            <a:ext cx="5977750" cy="558800"/>
          </a:xfrm>
          <a:prstGeom prst="rect">
            <a:avLst/>
          </a:prstGeom>
          <a:noFill/>
          <a:ln w="1905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Tree>
    <p:extLst>
      <p:ext uri="{BB962C8B-B14F-4D97-AF65-F5344CB8AC3E}">
        <p14:creationId xmlns="" xmlns:p14="http://schemas.microsoft.com/office/powerpoint/2010/main" val="1454388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C5383-B22C-A746-A4AF-C32103C6BFA6}" type="slidenum">
              <a:rPr lang="en-US" smtClean="0"/>
              <a:pPr/>
              <a:t>4</a:t>
            </a:fld>
            <a:endParaRPr lang="en-US" dirty="0"/>
          </a:p>
        </p:txBody>
      </p:sp>
      <p:sp>
        <p:nvSpPr>
          <p:cNvPr id="3" name="Date Placeholder 2"/>
          <p:cNvSpPr>
            <a:spLocks noGrp="1"/>
          </p:cNvSpPr>
          <p:nvPr>
            <p:ph type="dt" sz="half" idx="11"/>
          </p:nvPr>
        </p:nvSpPr>
        <p:spPr/>
        <p:txBody>
          <a:bodyPr/>
          <a:lstStyle/>
          <a:p>
            <a:fld id="{77CBC479-5850-5743-8469-A0216DBE937A}" type="datetime1">
              <a:rPr lang="en-US" smtClean="0"/>
              <a:pPr/>
              <a:t>11/6/2014</a:t>
            </a:fld>
            <a:endParaRPr lang="en-US" dirty="0"/>
          </a:p>
        </p:txBody>
      </p:sp>
      <p:sp>
        <p:nvSpPr>
          <p:cNvPr id="4" name="Title 3"/>
          <p:cNvSpPr>
            <a:spLocks noGrp="1"/>
          </p:cNvSpPr>
          <p:nvPr>
            <p:ph type="title"/>
          </p:nvPr>
        </p:nvSpPr>
        <p:spPr>
          <a:xfrm>
            <a:off x="457200" y="1298763"/>
            <a:ext cx="8229600" cy="1143000"/>
          </a:xfrm>
        </p:spPr>
        <p:txBody>
          <a:bodyPr/>
          <a:lstStyle/>
          <a:p>
            <a:r>
              <a:rPr lang="ru-RU" dirty="0" smtClean="0"/>
              <a:t>Влияют ли инвестиции в исследования и разработки (</a:t>
            </a:r>
            <a:r>
              <a:rPr lang="en-US" dirty="0" smtClean="0"/>
              <a:t>R&amp;D</a:t>
            </a:r>
            <a:r>
              <a:rPr lang="ru-RU" dirty="0" smtClean="0"/>
              <a:t>) на экономический рост?</a:t>
            </a:r>
            <a:endParaRPr lang="en-US" dirty="0"/>
          </a:p>
        </p:txBody>
      </p:sp>
    </p:spTree>
    <p:extLst>
      <p:ext uri="{BB962C8B-B14F-4D97-AF65-F5344CB8AC3E}">
        <p14:creationId xmlns="" xmlns:p14="http://schemas.microsoft.com/office/powerpoint/2010/main" val="32770576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14" y="438150"/>
            <a:ext cx="8686800" cy="979488"/>
          </a:xfrm>
        </p:spPr>
        <p:txBody>
          <a:bodyPr/>
          <a:lstStyle/>
          <a:p>
            <a:r>
              <a:rPr lang="ru-RU" dirty="0" smtClean="0"/>
              <a:t>Опубликуйтесь в </a:t>
            </a:r>
            <a:r>
              <a:rPr lang="en-US" dirty="0" smtClean="0"/>
              <a:t>IEEE Conferences</a:t>
            </a:r>
            <a:endParaRPr lang="en-US" dirty="0"/>
          </a:p>
        </p:txBody>
      </p:sp>
      <p:sp>
        <p:nvSpPr>
          <p:cNvPr id="3" name="Content Placeholder 2"/>
          <p:cNvSpPr>
            <a:spLocks noGrp="1"/>
          </p:cNvSpPr>
          <p:nvPr>
            <p:ph idx="1"/>
          </p:nvPr>
        </p:nvSpPr>
        <p:spPr>
          <a:xfrm>
            <a:off x="88024" y="1417637"/>
            <a:ext cx="7189076" cy="4872803"/>
          </a:xfrm>
        </p:spPr>
        <p:txBody>
          <a:bodyPr>
            <a:normAutofit lnSpcReduction="10000"/>
          </a:bodyPr>
          <a:lstStyle/>
          <a:p>
            <a:r>
              <a:rPr lang="en-US" dirty="0" smtClean="0">
                <a:solidFill>
                  <a:schemeClr val="tx1">
                    <a:lumMod val="75000"/>
                    <a:lumOff val="25000"/>
                  </a:schemeClr>
                </a:solidFill>
              </a:rPr>
              <a:t>IEEE </a:t>
            </a:r>
            <a:r>
              <a:rPr lang="ru-RU" dirty="0" smtClean="0">
                <a:solidFill>
                  <a:schemeClr val="tx1">
                    <a:lumMod val="75000"/>
                    <a:lumOff val="25000"/>
                  </a:schemeClr>
                </a:solidFill>
              </a:rPr>
              <a:t>организует ежегодно свыше </a:t>
            </a:r>
            <a:r>
              <a:rPr lang="en-US" dirty="0" smtClean="0">
                <a:solidFill>
                  <a:schemeClr val="tx1">
                    <a:lumMod val="75000"/>
                    <a:lumOff val="25000"/>
                  </a:schemeClr>
                </a:solidFill>
              </a:rPr>
              <a:t>1,250 </a:t>
            </a:r>
            <a:r>
              <a:rPr lang="ru-RU" dirty="0" smtClean="0">
                <a:solidFill>
                  <a:schemeClr val="tx1">
                    <a:lumMod val="75000"/>
                    <a:lumOff val="25000"/>
                  </a:schemeClr>
                </a:solidFill>
              </a:rPr>
              <a:t>конференций в разных странах</a:t>
            </a:r>
            <a:r>
              <a:rPr lang="en-US" dirty="0" smtClean="0">
                <a:solidFill>
                  <a:schemeClr val="tx1">
                    <a:lumMod val="75000"/>
                    <a:lumOff val="25000"/>
                  </a:schemeClr>
                </a:solidFill>
              </a:rPr>
              <a:t>.</a:t>
            </a:r>
          </a:p>
          <a:p>
            <a:r>
              <a:rPr lang="en-US" dirty="0" smtClean="0">
                <a:solidFill>
                  <a:schemeClr val="tx1">
                    <a:lumMod val="75000"/>
                    <a:lumOff val="25000"/>
                  </a:schemeClr>
                </a:solidFill>
              </a:rPr>
              <a:t>IEEE </a:t>
            </a:r>
            <a:r>
              <a:rPr lang="ru-RU" dirty="0" smtClean="0">
                <a:solidFill>
                  <a:schemeClr val="tx1">
                    <a:lumMod val="75000"/>
                    <a:lumOff val="25000"/>
                  </a:schemeClr>
                </a:solidFill>
              </a:rPr>
              <a:t>предоставляет для авторов и экспертов форум для презентации своей работы  на ежегодных конференциях</a:t>
            </a:r>
            <a:r>
              <a:rPr lang="en-US" dirty="0" smtClean="0">
                <a:solidFill>
                  <a:schemeClr val="tx1">
                    <a:lumMod val="75000"/>
                    <a:lumOff val="25000"/>
                  </a:schemeClr>
                </a:solidFill>
              </a:rPr>
              <a:t>. </a:t>
            </a:r>
          </a:p>
          <a:p>
            <a:r>
              <a:rPr lang="ru-RU" dirty="0" smtClean="0">
                <a:solidFill>
                  <a:schemeClr val="tx1">
                    <a:lumMod val="75000"/>
                    <a:lumOff val="25000"/>
                  </a:schemeClr>
                </a:solidFill>
              </a:rPr>
              <a:t>Найти подходящую конференцию и разместить свою публикацию можно по ссылке</a:t>
            </a:r>
            <a:r>
              <a:rPr lang="en-US" dirty="0" smtClean="0">
                <a:solidFill>
                  <a:schemeClr val="tx1">
                    <a:lumMod val="75000"/>
                    <a:lumOff val="25000"/>
                  </a:schemeClr>
                </a:solidFill>
              </a:rPr>
              <a:t>:  </a:t>
            </a:r>
          </a:p>
          <a:p>
            <a:r>
              <a:rPr lang="en-US" dirty="0" smtClean="0">
                <a:hlinkClick r:id="rId2"/>
              </a:rPr>
              <a:t>www.ieee.org/conferences</a:t>
            </a:r>
            <a:endParaRPr lang="en-US" dirty="0" smtClean="0"/>
          </a:p>
          <a:p>
            <a:pPr>
              <a:buNone/>
            </a:pPr>
            <a:endParaRPr lang="en-US" dirty="0"/>
          </a:p>
        </p:txBody>
      </p:sp>
      <p:pic>
        <p:nvPicPr>
          <p:cNvPr id="65538" name="Picture 2" descr="global"/>
          <p:cNvPicPr>
            <a:picLocks noChangeAspect="1" noChangeArrowheads="1"/>
          </p:cNvPicPr>
          <p:nvPr/>
        </p:nvPicPr>
        <p:blipFill>
          <a:blip r:embed="rId3"/>
          <a:srcRect/>
          <a:stretch>
            <a:fillRect/>
          </a:stretch>
        </p:blipFill>
        <p:spPr bwMode="auto">
          <a:xfrm>
            <a:off x="7277100" y="2111321"/>
            <a:ext cx="1677714" cy="1813746"/>
          </a:xfrm>
          <a:prstGeom prst="rect">
            <a:avLst/>
          </a:prstGeom>
          <a:noFill/>
        </p:spPr>
      </p:pic>
    </p:spTree>
    <p:extLst>
      <p:ext uri="{BB962C8B-B14F-4D97-AF65-F5344CB8AC3E}">
        <p14:creationId xmlns="" xmlns:p14="http://schemas.microsoft.com/office/powerpoint/2010/main" val="2817710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76" y="390852"/>
            <a:ext cx="9003124" cy="979488"/>
          </a:xfrm>
        </p:spPr>
        <p:txBody>
          <a:bodyPr/>
          <a:lstStyle/>
          <a:p>
            <a:r>
              <a:rPr lang="ru-RU" dirty="0" smtClean="0"/>
              <a:t>Примеры конференций </a:t>
            </a:r>
            <a:r>
              <a:rPr lang="en-US" dirty="0" smtClean="0"/>
              <a:t>IEEE </a:t>
            </a:r>
            <a:r>
              <a:rPr lang="ru-RU" dirty="0" smtClean="0"/>
              <a:t>в России</a:t>
            </a:r>
            <a:endParaRPr lang="en-US" dirty="0"/>
          </a:p>
        </p:txBody>
      </p:sp>
      <p:sp>
        <p:nvSpPr>
          <p:cNvPr id="6" name="Rectangle 5"/>
          <p:cNvSpPr/>
          <p:nvPr/>
        </p:nvSpPr>
        <p:spPr>
          <a:xfrm>
            <a:off x="457200" y="955973"/>
            <a:ext cx="3798476" cy="461665"/>
          </a:xfrm>
          <a:prstGeom prst="rect">
            <a:avLst/>
          </a:prstGeom>
        </p:spPr>
        <p:txBody>
          <a:bodyPr wrap="none">
            <a:spAutoFit/>
          </a:bodyPr>
          <a:lstStyle/>
          <a:p>
            <a:r>
              <a:rPr lang="en-US" dirty="0" smtClean="0">
                <a:hlinkClick r:id="rId2"/>
              </a:rPr>
              <a:t>www.ieee.org/conferences</a:t>
            </a:r>
            <a:endParaRPr lang="en-US" dirty="0" smtClean="0"/>
          </a:p>
        </p:txBody>
      </p:sp>
      <p:pic>
        <p:nvPicPr>
          <p:cNvPr id="102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932" t="17501" r="14977" b="5000"/>
          <a:stretch/>
        </p:blipFill>
        <p:spPr bwMode="auto">
          <a:xfrm>
            <a:off x="312533" y="1370340"/>
            <a:ext cx="8145667" cy="49770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4799226" y="3299365"/>
            <a:ext cx="3548055" cy="559514"/>
          </a:xfrm>
          <a:prstGeom prst="rect">
            <a:avLst/>
          </a:prstGeom>
          <a:noFill/>
          <a:ln w="38100" algn="ctr">
            <a:solidFill>
              <a:srgbClr val="FF3399"/>
            </a:solidFill>
            <a:round/>
            <a:headEnd/>
            <a:tailEnd/>
          </a:ln>
        </p:spPr>
        <p:txBody>
          <a:bodyPr/>
          <a:lstStyle/>
          <a:p>
            <a:endParaRPr lang="en-US"/>
          </a:p>
        </p:txBody>
      </p:sp>
      <p:sp>
        <p:nvSpPr>
          <p:cNvPr id="8" name="Rectangle 7"/>
          <p:cNvSpPr>
            <a:spLocks noChangeArrowheads="1"/>
          </p:cNvSpPr>
          <p:nvPr/>
        </p:nvSpPr>
        <p:spPr bwMode="auto">
          <a:xfrm>
            <a:off x="457201" y="5625358"/>
            <a:ext cx="2067636" cy="269875"/>
          </a:xfrm>
          <a:prstGeom prst="rect">
            <a:avLst/>
          </a:prstGeom>
          <a:noFill/>
          <a:ln w="38100" algn="ctr">
            <a:solidFill>
              <a:srgbClr val="FF3399"/>
            </a:solidFill>
            <a:round/>
            <a:headEnd/>
            <a:tailEnd/>
          </a:ln>
        </p:spPr>
        <p:txBody>
          <a:bodyPr/>
          <a:lstStyle/>
          <a:p>
            <a:endParaRPr lang="en-US"/>
          </a:p>
        </p:txBody>
      </p:sp>
      <p:pic>
        <p:nvPicPr>
          <p:cNvPr id="1027" name="Picture 3"/>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2057" t="16882" r="14156" b="3118"/>
          <a:stretch/>
        </p:blipFill>
        <p:spPr bwMode="auto">
          <a:xfrm>
            <a:off x="483388" y="1100916"/>
            <a:ext cx="8631676" cy="5261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6082" t="16873" r="14861" b="4375"/>
          <a:stretch/>
        </p:blipFill>
        <p:spPr bwMode="auto">
          <a:xfrm>
            <a:off x="226211" y="974105"/>
            <a:ext cx="8318309" cy="52100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591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ppt_x"/>
                                          </p:val>
                                        </p:tav>
                                        <p:tav tm="100000">
                                          <p:val>
                                            <p:strVal val="#ppt_x"/>
                                          </p:val>
                                        </p:tav>
                                      </p:tavLst>
                                    </p:anim>
                                    <p:anim calcmode="lin" valueType="num">
                                      <p:cBhvr additive="base">
                                        <p:cTn id="1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srcRect/>
          <a:stretch>
            <a:fillRect/>
          </a:stretch>
        </p:blipFill>
        <p:spPr>
          <a:xfrm>
            <a:off x="3048000" y="344488"/>
            <a:ext cx="6096000" cy="6030912"/>
          </a:xfrm>
          <a:noFill/>
        </p:spPr>
      </p:pic>
      <p:sp>
        <p:nvSpPr>
          <p:cNvPr id="32771" name="标题 1"/>
          <p:cNvSpPr>
            <a:spLocks noGrp="1"/>
          </p:cNvSpPr>
          <p:nvPr>
            <p:ph type="title"/>
          </p:nvPr>
        </p:nvSpPr>
        <p:spPr>
          <a:xfrm>
            <a:off x="304800" y="609600"/>
            <a:ext cx="4343400" cy="1143000"/>
          </a:xfrm>
        </p:spPr>
        <p:txBody>
          <a:bodyPr/>
          <a:lstStyle/>
          <a:p>
            <a:r>
              <a:rPr lang="ru-RU" altLang="zh-CN" dirty="0" smtClean="0"/>
              <a:t>Процесс рецензирования</a:t>
            </a:r>
            <a:endParaRPr lang="zh-CN" dirty="0" smtClean="0">
              <a:latin typeface="宋体" pitchFamily="2" charset="-122"/>
            </a:endParaRPr>
          </a:p>
        </p:txBody>
      </p:sp>
      <p:sp>
        <p:nvSpPr>
          <p:cNvPr id="32772" name="日期占位符 3"/>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F24D6E94-1C20-44B6-AA82-FDFA5475CD4F}" type="datetime5">
              <a:rPr lang="zh-CN" altLang="en-US" sz="1000">
                <a:solidFill>
                  <a:schemeClr val="bg1"/>
                </a:solidFill>
              </a:rPr>
              <a:pPr eaLnBrk="0" hangingPunct="0">
                <a:lnSpc>
                  <a:spcPct val="100000"/>
                </a:lnSpc>
                <a:spcBef>
                  <a:spcPct val="0"/>
                </a:spcBef>
                <a:buClrTx/>
                <a:buSzTx/>
                <a:buFontTx/>
                <a:buNone/>
              </a:pPr>
              <a:t>2014/11/6</a:t>
            </a:fld>
            <a:endParaRPr lang="en-US" altLang="zh-CN" sz="1000">
              <a:solidFill>
                <a:schemeClr val="bg1"/>
              </a:solidFill>
            </a:endParaRPr>
          </a:p>
        </p:txBody>
      </p:sp>
      <p:sp>
        <p:nvSpPr>
          <p:cNvPr id="32773" name="矩形 5"/>
          <p:cNvSpPr>
            <a:spLocks noChangeArrowheads="1"/>
          </p:cNvSpPr>
          <p:nvPr/>
        </p:nvSpPr>
        <p:spPr bwMode="auto">
          <a:xfrm>
            <a:off x="304800" y="4517409"/>
            <a:ext cx="2971800" cy="1200329"/>
          </a:xfrm>
          <a:prstGeom prst="rect">
            <a:avLst/>
          </a:prstGeom>
          <a:noFill/>
          <a:ln w="9525">
            <a:noFill/>
            <a:miter lim="800000"/>
            <a:headEnd/>
            <a:tailEnd/>
          </a:ln>
        </p:spPr>
        <p:txBody>
          <a:bodyPr>
            <a:spAutoFit/>
          </a:bodyPr>
          <a:lstStyle/>
          <a:p>
            <a:r>
              <a:rPr lang="ru-RU" altLang="zh-CN" dirty="0" smtClean="0"/>
              <a:t>На примере</a:t>
            </a:r>
            <a:r>
              <a:rPr lang="en-US" altLang="zh-CN" dirty="0" smtClean="0"/>
              <a:t> </a:t>
            </a:r>
            <a:r>
              <a:rPr lang="en-US" altLang="zh-CN" dirty="0"/>
              <a:t>IEEE Transactions on Information</a:t>
            </a:r>
            <a:r>
              <a:rPr lang="zh-CN" altLang="en-US" dirty="0"/>
              <a:t> </a:t>
            </a:r>
            <a:r>
              <a:rPr lang="en-US" altLang="zh-CN" dirty="0"/>
              <a:t>Technology in Biomedicine </a:t>
            </a:r>
            <a:endParaRPr lang="zh-CN" altLang="en-US" dirty="0"/>
          </a:p>
        </p:txBody>
      </p:sp>
    </p:spTree>
    <p:extLst>
      <p:ext uri="{BB962C8B-B14F-4D97-AF65-F5344CB8AC3E}">
        <p14:creationId xmlns="" xmlns:p14="http://schemas.microsoft.com/office/powerpoint/2010/main" val="17848110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smtClean="0"/>
              <a:t>The IEEE Digital Author Toolbox is </a:t>
            </a:r>
            <a:r>
              <a:rPr lang="ru-RU" dirty="0" smtClean="0"/>
              <a:t>в помощь автору</a:t>
            </a:r>
            <a:endParaRPr lang="en-US" dirty="0" smtClean="0"/>
          </a:p>
        </p:txBody>
      </p:sp>
      <p:sp>
        <p:nvSpPr>
          <p:cNvPr id="57347" name="Content Placeholder 2"/>
          <p:cNvSpPr>
            <a:spLocks noGrp="1"/>
          </p:cNvSpPr>
          <p:nvPr>
            <p:ph idx="1"/>
          </p:nvPr>
        </p:nvSpPr>
        <p:spPr>
          <a:xfrm>
            <a:off x="685800" y="1813748"/>
            <a:ext cx="7772400" cy="4005700"/>
          </a:xfrm>
        </p:spPr>
        <p:txBody>
          <a:bodyPr>
            <a:noAutofit/>
          </a:bodyPr>
          <a:lstStyle/>
          <a:p>
            <a:pPr>
              <a:buNone/>
              <a:defRPr/>
            </a:pPr>
            <a:r>
              <a:rPr lang="ru-RU" sz="2000" dirty="0" smtClean="0">
                <a:solidFill>
                  <a:schemeClr val="tx1">
                    <a:lumMod val="75000"/>
                    <a:lumOff val="25000"/>
                  </a:schemeClr>
                </a:solidFill>
              </a:rPr>
              <a:t>Содержит</a:t>
            </a:r>
            <a:r>
              <a:rPr lang="en-US" sz="2000" dirty="0" smtClean="0">
                <a:solidFill>
                  <a:schemeClr val="tx1">
                    <a:lumMod val="75000"/>
                    <a:lumOff val="25000"/>
                  </a:schemeClr>
                </a:solidFill>
              </a:rPr>
              <a:t>:</a:t>
            </a:r>
          </a:p>
          <a:p>
            <a:pPr>
              <a:defRPr/>
            </a:pPr>
            <a:r>
              <a:rPr lang="ru-RU" sz="2000" dirty="0" smtClean="0">
                <a:solidFill>
                  <a:schemeClr val="tx1">
                    <a:lumMod val="75000"/>
                    <a:lumOff val="25000"/>
                  </a:schemeClr>
                </a:solidFill>
              </a:rPr>
              <a:t>Инструментарий в помощь подготовки статьи</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Шаблоны</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Руководства </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Процедура проверки статей</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Как заказать репринты</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Часто задаваемые вопросы</a:t>
            </a:r>
            <a:endParaRPr lang="en-US" sz="2000" dirty="0" smtClean="0">
              <a:solidFill>
                <a:schemeClr val="tx1">
                  <a:lumMod val="75000"/>
                  <a:lumOff val="25000"/>
                </a:schemeClr>
              </a:solidFill>
            </a:endParaRPr>
          </a:p>
        </p:txBody>
      </p:sp>
      <p:sp>
        <p:nvSpPr>
          <p:cNvPr id="57348" name="Date Placeholder 3"/>
          <p:cNvSpPr>
            <a:spLocks noGrp="1"/>
          </p:cNvSpPr>
          <p:nvPr>
            <p:ph type="dt" sz="quarter" idx="10"/>
          </p:nvPr>
        </p:nvSpPr>
        <p:spPr bwMode="auto">
          <a:noFill/>
          <a:ln>
            <a:miter lim="800000"/>
            <a:headEnd/>
            <a:tailEnd/>
          </a:ln>
        </p:spPr>
        <p:txBody>
          <a:bodyPr/>
          <a:lstStyle/>
          <a:p>
            <a:fld id="{9BEC8029-B397-4E51-BF17-193C4ED32C8E}" type="datetime1">
              <a:rPr lang="en-US"/>
              <a:pPr/>
              <a:t>11/6/2014</a:t>
            </a:fld>
            <a:endParaRPr lang="en-US"/>
          </a:p>
        </p:txBody>
      </p:sp>
      <p:sp>
        <p:nvSpPr>
          <p:cNvPr id="57349"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fld id="{683A63A9-8751-46D9-A1E1-3B7D4052F612}" type="slidenum">
              <a:rPr lang="en-US"/>
              <a:pPr/>
              <a:t>43</a:t>
            </a:fld>
            <a:endParaRPr lang="en-US"/>
          </a:p>
        </p:txBody>
      </p:sp>
      <p:pic>
        <p:nvPicPr>
          <p:cNvPr id="81921" name="Picture 1"/>
          <p:cNvPicPr>
            <a:picLocks noChangeAspect="1" noChangeArrowheads="1"/>
          </p:cNvPicPr>
          <p:nvPr/>
        </p:nvPicPr>
        <p:blipFill>
          <a:blip r:embed="rId3"/>
          <a:srcRect/>
          <a:stretch>
            <a:fillRect/>
          </a:stretch>
        </p:blipFill>
        <p:spPr bwMode="auto">
          <a:xfrm>
            <a:off x="5919788" y="2797887"/>
            <a:ext cx="2695575" cy="2428875"/>
          </a:xfrm>
          <a:prstGeom prst="rect">
            <a:avLst/>
          </a:prstGeom>
          <a:noFill/>
          <a:ln w="9525">
            <a:noFill/>
            <a:miter lim="800000"/>
            <a:headEnd/>
            <a:tailEnd/>
          </a:ln>
        </p:spPr>
      </p:pic>
      <p:sp>
        <p:nvSpPr>
          <p:cNvPr id="7" name="矩形 4"/>
          <p:cNvSpPr>
            <a:spLocks noChangeArrowheads="1"/>
          </p:cNvSpPr>
          <p:nvPr/>
        </p:nvSpPr>
        <p:spPr bwMode="auto">
          <a:xfrm>
            <a:off x="4868839" y="1070373"/>
            <a:ext cx="3200400" cy="757237"/>
          </a:xfrm>
          <a:prstGeom prst="rect">
            <a:avLst/>
          </a:prstGeom>
          <a:noFill/>
          <a:ln w="9525">
            <a:noFill/>
            <a:miter lim="800000"/>
            <a:headEnd/>
            <a:tailEnd/>
          </a:ln>
        </p:spPr>
        <p:txBody>
          <a:bodyPr>
            <a:spAutoFit/>
          </a:bodyPr>
          <a:lstStyle/>
          <a:p>
            <a:r>
              <a:rPr lang="en-US" altLang="zh-CN" sz="1800" dirty="0" smtClean="0">
                <a:hlinkClick r:id="rId4"/>
              </a:rPr>
              <a:t>http://www.ieee.org/publications_standards/publications/authors/authors_journals.html</a:t>
            </a:r>
            <a:r>
              <a:rPr lang="en-US" altLang="zh-CN" sz="1800" dirty="0" smtClean="0"/>
              <a:t> </a:t>
            </a:r>
            <a:endParaRPr lang="zh-CN" altLang="en-US" sz="1800" dirty="0"/>
          </a:p>
        </p:txBody>
      </p:sp>
    </p:spTree>
    <p:extLst>
      <p:ext uri="{BB962C8B-B14F-4D97-AF65-F5344CB8AC3E}">
        <p14:creationId xmlns="" xmlns:p14="http://schemas.microsoft.com/office/powerpoint/2010/main" val="4056261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609600" y="381000"/>
            <a:ext cx="7772400" cy="1143000"/>
          </a:xfrm>
        </p:spPr>
        <p:txBody>
          <a:bodyPr/>
          <a:lstStyle/>
          <a:p>
            <a:r>
              <a:rPr smtClean="0"/>
              <a:t>Editing Assistance</a:t>
            </a:r>
            <a:endParaRPr lang="zh-CN" smtClean="0"/>
          </a:p>
        </p:txBody>
      </p:sp>
      <p:pic>
        <p:nvPicPr>
          <p:cNvPr id="38915" name="Picture 2"/>
          <p:cNvPicPr>
            <a:picLocks noGrp="1" noChangeAspect="1" noChangeArrowheads="1"/>
          </p:cNvPicPr>
          <p:nvPr>
            <p:ph idx="1"/>
          </p:nvPr>
        </p:nvPicPr>
        <p:blipFill>
          <a:blip r:embed="rId2"/>
          <a:srcRect/>
          <a:stretch>
            <a:fillRect/>
          </a:stretch>
        </p:blipFill>
        <p:spPr>
          <a:xfrm>
            <a:off x="1179513" y="1219200"/>
            <a:ext cx="6973887" cy="5410200"/>
          </a:xfrm>
          <a:noFill/>
        </p:spPr>
      </p:pic>
      <p:sp>
        <p:nvSpPr>
          <p:cNvPr id="38916" name="矩形 3"/>
          <p:cNvSpPr>
            <a:spLocks noChangeArrowheads="1"/>
          </p:cNvSpPr>
          <p:nvPr/>
        </p:nvSpPr>
        <p:spPr bwMode="auto">
          <a:xfrm>
            <a:off x="4953000" y="2286000"/>
            <a:ext cx="3200400" cy="979488"/>
          </a:xfrm>
          <a:prstGeom prst="rect">
            <a:avLst/>
          </a:prstGeom>
          <a:noFill/>
          <a:ln w="9525">
            <a:noFill/>
            <a:miter lim="800000"/>
            <a:headEnd/>
            <a:tailEnd/>
          </a:ln>
        </p:spPr>
        <p:txBody>
          <a:bodyPr>
            <a:spAutoFit/>
          </a:bodyPr>
          <a:lstStyle/>
          <a:p>
            <a:r>
              <a:rPr lang="en-US" altLang="zh-CN" dirty="0">
                <a:hlinkClick r:id="rId3"/>
              </a:rPr>
              <a:t>http://www.prof-editing.com/ieee/index.php</a:t>
            </a:r>
            <a:r>
              <a:rPr lang="zh-CN" altLang="en-US" dirty="0"/>
              <a:t> </a:t>
            </a:r>
          </a:p>
        </p:txBody>
      </p:sp>
    </p:spTree>
    <p:extLst>
      <p:ext uri="{BB962C8B-B14F-4D97-AF65-F5344CB8AC3E}">
        <p14:creationId xmlns="" xmlns:p14="http://schemas.microsoft.com/office/powerpoint/2010/main" val="307915951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lstStyle/>
          <a:p>
            <a:r>
              <a:rPr smtClean="0"/>
              <a:t>IEEE Reference Preparation Assistant</a:t>
            </a:r>
            <a:br>
              <a:rPr smtClean="0"/>
            </a:br>
            <a:endParaRPr lang="zh-CN" smtClean="0"/>
          </a:p>
        </p:txBody>
      </p:sp>
      <p:pic>
        <p:nvPicPr>
          <p:cNvPr id="37891" name="Picture 2"/>
          <p:cNvPicPr>
            <a:picLocks noGrp="1" noChangeAspect="1" noChangeArrowheads="1"/>
          </p:cNvPicPr>
          <p:nvPr>
            <p:ph idx="1"/>
          </p:nvPr>
        </p:nvPicPr>
        <p:blipFill>
          <a:blip r:embed="rId2"/>
          <a:srcRect/>
          <a:stretch>
            <a:fillRect/>
          </a:stretch>
        </p:blipFill>
        <p:spPr>
          <a:xfrm>
            <a:off x="228600" y="2187575"/>
            <a:ext cx="8686800" cy="4213225"/>
          </a:xfrm>
          <a:noFill/>
        </p:spPr>
      </p:pic>
      <p:sp>
        <p:nvSpPr>
          <p:cNvPr id="37892" name="矩形 4"/>
          <p:cNvSpPr>
            <a:spLocks noChangeArrowheads="1"/>
          </p:cNvSpPr>
          <p:nvPr/>
        </p:nvSpPr>
        <p:spPr bwMode="auto">
          <a:xfrm>
            <a:off x="533400" y="5257800"/>
            <a:ext cx="4572000" cy="682625"/>
          </a:xfrm>
          <a:prstGeom prst="rect">
            <a:avLst/>
          </a:prstGeom>
          <a:noFill/>
          <a:ln w="9525">
            <a:noFill/>
            <a:miter lim="800000"/>
            <a:headEnd/>
            <a:tailEnd/>
          </a:ln>
        </p:spPr>
        <p:txBody>
          <a:bodyPr>
            <a:spAutoFit/>
          </a:bodyPr>
          <a:lstStyle/>
          <a:p>
            <a:r>
              <a:rPr lang="en-US" altLang="zh-CN" dirty="0">
                <a:hlinkClick r:id="rId3"/>
              </a:rPr>
              <a:t>http://refassist.ieee.org/action/showAuthorLogin</a:t>
            </a:r>
            <a:r>
              <a:rPr lang="zh-CN" altLang="en-US" dirty="0"/>
              <a:t> </a:t>
            </a:r>
          </a:p>
        </p:txBody>
      </p:sp>
    </p:spTree>
    <p:extLst>
      <p:ext uri="{BB962C8B-B14F-4D97-AF65-F5344CB8AC3E}">
        <p14:creationId xmlns="" xmlns:p14="http://schemas.microsoft.com/office/powerpoint/2010/main" val="347750268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C5383-B22C-A746-A4AF-C32103C6BFA6}" type="slidenum">
              <a:rPr lang="en-US" smtClean="0">
                <a:solidFill>
                  <a:prstClr val="black">
                    <a:tint val="75000"/>
                  </a:prstClr>
                </a:solidFill>
              </a:rPr>
              <a:pPr/>
              <a:t>46</a:t>
            </a:fld>
            <a:endParaRPr lang="en-US" dirty="0">
              <a:solidFill>
                <a:prstClr val="black">
                  <a:tint val="75000"/>
                </a:prstClr>
              </a:solidFill>
            </a:endParaRPr>
          </a:p>
        </p:txBody>
      </p:sp>
      <p:sp>
        <p:nvSpPr>
          <p:cNvPr id="3" name="Date Placeholder 2"/>
          <p:cNvSpPr>
            <a:spLocks noGrp="1"/>
          </p:cNvSpPr>
          <p:nvPr>
            <p:ph type="dt" sz="half" idx="11"/>
          </p:nvPr>
        </p:nvSpPr>
        <p:spPr/>
        <p:txBody>
          <a:bodyPr/>
          <a:lstStyle/>
          <a:p>
            <a:fld id="{77CBC479-5850-5743-8469-A0216DBE937A}" type="datetime1">
              <a:rPr lang="en-US" smtClean="0">
                <a:solidFill>
                  <a:prstClr val="black">
                    <a:tint val="75000"/>
                  </a:prstClr>
                </a:solidFill>
              </a:rPr>
              <a:pPr/>
              <a:t>11/6/2014</a:t>
            </a:fld>
            <a:endParaRPr lang="en-US" dirty="0">
              <a:solidFill>
                <a:prstClr val="black">
                  <a:tint val="75000"/>
                </a:prstClr>
              </a:solidFill>
            </a:endParaRPr>
          </a:p>
        </p:txBody>
      </p:sp>
      <p:sp>
        <p:nvSpPr>
          <p:cNvPr id="4" name="Title 3"/>
          <p:cNvSpPr>
            <a:spLocks noGrp="1"/>
          </p:cNvSpPr>
          <p:nvPr>
            <p:ph type="title"/>
          </p:nvPr>
        </p:nvSpPr>
        <p:spPr>
          <a:xfrm>
            <a:off x="457200" y="1703524"/>
            <a:ext cx="8229600" cy="1143000"/>
          </a:xfrm>
        </p:spPr>
        <p:txBody>
          <a:bodyPr/>
          <a:lstStyle/>
          <a:p>
            <a:r>
              <a:rPr lang="ru-RU" sz="7200" dirty="0" smtClean="0"/>
              <a:t>Спасибо</a:t>
            </a:r>
            <a:r>
              <a:rPr lang="en-US" sz="7200" dirty="0" smtClean="0"/>
              <a:t>!</a:t>
            </a:r>
            <a:br>
              <a:rPr lang="en-US" sz="7200" dirty="0" smtClean="0"/>
            </a:br>
            <a:r>
              <a:rPr lang="ru-RU" sz="3200" dirty="0" smtClean="0">
                <a:solidFill>
                  <a:srgbClr val="92D050"/>
                </a:solidFill>
              </a:rPr>
              <a:t>Андрей Соколов</a:t>
            </a:r>
            <a:r>
              <a:rPr lang="en-US" sz="3200" dirty="0" smtClean="0">
                <a:solidFill>
                  <a:srgbClr val="92D050"/>
                </a:solidFill>
              </a:rPr>
              <a:t/>
            </a:r>
            <a:br>
              <a:rPr lang="en-US" sz="3200" dirty="0" smtClean="0">
                <a:solidFill>
                  <a:srgbClr val="92D050"/>
                </a:solidFill>
              </a:rPr>
            </a:br>
            <a:r>
              <a:rPr lang="en-US" sz="3200" dirty="0" smtClean="0">
                <a:solidFill>
                  <a:srgbClr val="92D050"/>
                </a:solidFill>
              </a:rPr>
              <a:t>asakalou@ebsco.com </a:t>
            </a:r>
            <a:endParaRPr lang="en-US" sz="7200" dirty="0">
              <a:solidFill>
                <a:srgbClr val="92D050"/>
              </a:solidFill>
            </a:endParaRPr>
          </a:p>
        </p:txBody>
      </p:sp>
    </p:spTree>
    <p:extLst>
      <p:ext uri="{BB962C8B-B14F-4D97-AF65-F5344CB8AC3E}">
        <p14:creationId xmlns="" xmlns:p14="http://schemas.microsoft.com/office/powerpoint/2010/main" val="3828413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Dept of Commerce</a:t>
            </a:r>
            <a:br>
              <a:rPr lang="en-US" dirty="0" smtClean="0"/>
            </a:br>
            <a:r>
              <a:rPr lang="en-US" sz="1200" dirty="0" smtClean="0"/>
              <a:t>“Why investing in R&amp;D matters,” 2012</a:t>
            </a:r>
            <a:r>
              <a:rPr lang="ru-RU" sz="1200" dirty="0" smtClean="0"/>
              <a:t> </a:t>
            </a:r>
            <a:endParaRPr lang="en-US" sz="1200" dirty="0"/>
          </a:p>
        </p:txBody>
      </p:sp>
      <p:sp>
        <p:nvSpPr>
          <p:cNvPr id="3" name="Date Placeholder 2"/>
          <p:cNvSpPr>
            <a:spLocks noGrp="1"/>
          </p:cNvSpPr>
          <p:nvPr>
            <p:ph type="dt" sz="half" idx="12"/>
          </p:nvPr>
        </p:nvSpPr>
        <p:spPr/>
        <p:txBody>
          <a:bodyPr/>
          <a:lstStyle/>
          <a:p>
            <a:fld id="{E50B30B4-8BA1-E748-9630-47607DB342DA}" type="datetime1">
              <a:rPr lang="en-US" smtClean="0"/>
              <a:pPr/>
              <a:t>11/6/2014</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5</a:t>
            </a:fld>
            <a:endParaRPr lang="en-US" dirty="0"/>
          </a:p>
        </p:txBody>
      </p:sp>
      <p:sp>
        <p:nvSpPr>
          <p:cNvPr id="5" name="Content Placeholder 4"/>
          <p:cNvSpPr>
            <a:spLocks noGrp="1"/>
          </p:cNvSpPr>
          <p:nvPr>
            <p:ph sz="half" idx="11"/>
          </p:nvPr>
        </p:nvSpPr>
        <p:spPr>
          <a:xfrm>
            <a:off x="366889" y="1990848"/>
            <a:ext cx="8381999" cy="4366381"/>
          </a:xfrm>
        </p:spPr>
        <p:txBody>
          <a:bodyPr/>
          <a:lstStyle/>
          <a:p>
            <a:pPr marL="0" indent="0" algn="ctr">
              <a:buNone/>
            </a:pPr>
            <a:r>
              <a:rPr lang="en-US" sz="4800" dirty="0" smtClean="0">
                <a:solidFill>
                  <a:schemeClr val="tx1"/>
                </a:solidFill>
              </a:rPr>
              <a:t>2.7% </a:t>
            </a:r>
            <a:r>
              <a:rPr lang="ru-RU" sz="4800" dirty="0" smtClean="0">
                <a:solidFill>
                  <a:schemeClr val="tx1"/>
                </a:solidFill>
              </a:rPr>
              <a:t>инвестиций в научные исследования (</a:t>
            </a:r>
            <a:r>
              <a:rPr lang="en-US" sz="4800" dirty="0" smtClean="0">
                <a:solidFill>
                  <a:schemeClr val="tx1"/>
                </a:solidFill>
              </a:rPr>
              <a:t>R&amp;D</a:t>
            </a:r>
            <a:r>
              <a:rPr lang="ru-RU" sz="4800" dirty="0" smtClean="0">
                <a:solidFill>
                  <a:schemeClr val="tx1"/>
                </a:solidFill>
              </a:rPr>
              <a:t>)</a:t>
            </a:r>
            <a:r>
              <a:rPr lang="en-US" sz="4800" dirty="0" smtClean="0">
                <a:solidFill>
                  <a:schemeClr val="tx1"/>
                </a:solidFill>
              </a:rPr>
              <a:t>  = </a:t>
            </a:r>
            <a:r>
              <a:rPr lang="ru-RU" sz="4800" dirty="0" smtClean="0">
                <a:solidFill>
                  <a:schemeClr val="tx1"/>
                </a:solidFill>
              </a:rPr>
              <a:t/>
            </a:r>
            <a:br>
              <a:rPr lang="ru-RU" sz="4800" dirty="0" smtClean="0">
                <a:solidFill>
                  <a:schemeClr val="tx1"/>
                </a:solidFill>
              </a:rPr>
            </a:br>
            <a:r>
              <a:rPr lang="en-US" sz="4800" dirty="0" smtClean="0">
                <a:solidFill>
                  <a:srgbClr val="C00000"/>
                </a:solidFill>
              </a:rPr>
              <a:t>4% </a:t>
            </a:r>
            <a:r>
              <a:rPr lang="ru-RU" sz="4800" dirty="0" smtClean="0">
                <a:solidFill>
                  <a:srgbClr val="C00000"/>
                </a:solidFill>
              </a:rPr>
              <a:t>прироста ВВП</a:t>
            </a:r>
            <a:endParaRPr lang="en-US" sz="4800" dirty="0">
              <a:solidFill>
                <a:srgbClr val="C00000"/>
              </a:solidFill>
            </a:endParaRPr>
          </a:p>
        </p:txBody>
      </p:sp>
    </p:spTree>
    <p:extLst>
      <p:ext uri="{BB962C8B-B14F-4D97-AF65-F5344CB8AC3E}">
        <p14:creationId xmlns="" xmlns:p14="http://schemas.microsoft.com/office/powerpoint/2010/main" val="10362353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4375" y="127264"/>
            <a:ext cx="7372349" cy="6546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797374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17784"/>
            <a:ext cx="8458200" cy="1828800"/>
          </a:xfrm>
        </p:spPr>
        <p:txBody>
          <a:bodyPr/>
          <a:lstStyle/>
          <a:p>
            <a:r>
              <a:rPr lang="en-US" sz="2800" dirty="0" smtClean="0">
                <a:latin typeface="Verdana" pitchFamily="34" charset="0"/>
                <a:ea typeface="ＭＳ Ｐゴシック"/>
                <a:cs typeface="ＭＳ Ｐゴシック"/>
              </a:rPr>
              <a:t/>
            </a:r>
            <a:br>
              <a:rPr lang="en-US" sz="2800" dirty="0" smtClean="0">
                <a:latin typeface="Verdana" pitchFamily="34" charset="0"/>
                <a:ea typeface="ＭＳ Ｐゴシック"/>
                <a:cs typeface="ＭＳ Ｐゴシック"/>
              </a:rPr>
            </a:br>
            <a:r>
              <a:rPr lang="ru-RU" sz="2800" dirty="0" smtClean="0">
                <a:latin typeface="Verdana" pitchFamily="34" charset="0"/>
                <a:ea typeface="ＭＳ Ｐゴシック"/>
              </a:rPr>
              <a:t>Мировые лидеры доверяют информации </a:t>
            </a:r>
            <a:r>
              <a:rPr lang="en-US" sz="2800" dirty="0" smtClean="0">
                <a:latin typeface="Verdana" pitchFamily="34" charset="0"/>
                <a:ea typeface="ＭＳ Ｐゴシック"/>
              </a:rPr>
              <a:t>IEEE</a:t>
            </a:r>
            <a:endParaRPr lang="en-US" sz="2800" dirty="0" smtClean="0">
              <a:latin typeface="Verdana" pitchFamily="34" charset="0"/>
              <a:ea typeface="ＭＳ Ｐゴシック"/>
              <a:cs typeface="ＭＳ Ｐゴシック"/>
            </a:endParaRPr>
          </a:p>
        </p:txBody>
      </p:sp>
      <p:sp>
        <p:nvSpPr>
          <p:cNvPr id="5" name="TextBox 3"/>
          <p:cNvSpPr txBox="1">
            <a:spLocks noChangeArrowheads="1"/>
          </p:cNvSpPr>
          <p:nvPr/>
        </p:nvSpPr>
        <p:spPr bwMode="auto">
          <a:xfrm>
            <a:off x="485775" y="3262072"/>
            <a:ext cx="2460625" cy="3400931"/>
          </a:xfrm>
          <a:prstGeom prst="rect">
            <a:avLst/>
          </a:prstGeom>
          <a:noFill/>
          <a:ln w="9525">
            <a:noFill/>
            <a:miter lim="800000"/>
            <a:headEnd/>
            <a:tailEnd/>
          </a:ln>
        </p:spPr>
        <p:txBody>
          <a:bodyPr lIns="0" tIns="0" rIns="0" bIns="0">
            <a:spAutoFit/>
          </a:bodyPr>
          <a:lstStyle/>
          <a:p>
            <a:pPr algn="ctr">
              <a:defRPr/>
            </a:pPr>
            <a:r>
              <a:rPr lang="ru-RU" sz="2000" b="1" dirty="0" smtClean="0">
                <a:solidFill>
                  <a:srgbClr val="0066A1"/>
                </a:solidFill>
                <a:latin typeface="Verdana" pitchFamily="34" charset="0"/>
                <a:ea typeface="ＭＳ Ｐゴシック" pitchFamily="34" charset="-128"/>
                <a:cs typeface="+mn-cs"/>
              </a:rPr>
              <a:t>Технологичные компании</a:t>
            </a:r>
            <a:endParaRPr lang="en-US" sz="2000" dirty="0">
              <a:solidFill>
                <a:srgbClr val="0066A1"/>
              </a:solidFill>
              <a:latin typeface="Verdana" pitchFamily="34" charset="0"/>
              <a:ea typeface="ＭＳ Ｐゴシック" pitchFamily="34" charset="-128"/>
              <a:cs typeface="+mn-cs"/>
            </a:endParaRPr>
          </a:p>
          <a:p>
            <a:pPr>
              <a:defRPr/>
            </a:pPr>
            <a:endParaRPr lang="en-US" sz="1100" b="1"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cs typeface="+mn-cs"/>
              </a:rPr>
              <a:t>8 </a:t>
            </a:r>
            <a:r>
              <a:rPr lang="ru-RU" sz="1000" dirty="0" smtClean="0">
                <a:solidFill>
                  <a:srgbClr val="0066A1"/>
                </a:solidFill>
                <a:latin typeface="Verdana" pitchFamily="34" charset="0"/>
                <a:ea typeface="ＭＳ Ｐゴシック" pitchFamily="34" charset="-128"/>
                <a:cs typeface="+mn-cs"/>
              </a:rPr>
              <a:t>из топ </a:t>
            </a:r>
            <a:r>
              <a:rPr lang="en-US" sz="1000" dirty="0" smtClean="0">
                <a:solidFill>
                  <a:srgbClr val="0066A1"/>
                </a:solidFill>
                <a:latin typeface="Verdana" pitchFamily="34" charset="0"/>
                <a:ea typeface="ＭＳ Ｐゴシック" pitchFamily="34" charset="-128"/>
                <a:cs typeface="+mn-cs"/>
              </a:rPr>
              <a:t>10 </a:t>
            </a:r>
            <a:r>
              <a:rPr lang="ru-RU" sz="1000" dirty="0" smtClean="0">
                <a:solidFill>
                  <a:srgbClr val="0066A1"/>
                </a:solidFill>
                <a:latin typeface="Verdana" pitchFamily="34" charset="0"/>
                <a:ea typeface="ＭＳ Ｐゴシック" pitchFamily="34" charset="-128"/>
                <a:cs typeface="+mn-cs"/>
              </a:rPr>
              <a:t>телекоммуникационных компаний</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ru-RU" sz="1000" dirty="0" smtClean="0">
                <a:solidFill>
                  <a:srgbClr val="0066A1"/>
                </a:solidFill>
                <a:latin typeface="Verdana" pitchFamily="34" charset="0"/>
                <a:ea typeface="ＭＳ Ｐゴシック" pitchFamily="34" charset="-128"/>
                <a:cs typeface="+mn-cs"/>
              </a:rPr>
              <a:t>Все топ </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24 </a:t>
            </a:r>
            <a:r>
              <a:rPr lang="ru-RU" sz="1000" dirty="0" smtClean="0">
                <a:solidFill>
                  <a:srgbClr val="0066A1"/>
                </a:solidFill>
                <a:latin typeface="Verdana" pitchFamily="34" charset="0"/>
                <a:ea typeface="ＭＳ Ｐゴシック" pitchFamily="34" charset="-128"/>
                <a:cs typeface="+mn-cs"/>
              </a:rPr>
              <a:t>полупроводниковые компании</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cs typeface="+mn-cs"/>
              </a:rPr>
              <a:t>9 </a:t>
            </a:r>
            <a:r>
              <a:rPr lang="ru-RU" sz="1000" dirty="0" smtClean="0">
                <a:solidFill>
                  <a:srgbClr val="0066A1"/>
                </a:solidFill>
                <a:latin typeface="Verdana" pitchFamily="34" charset="0"/>
                <a:ea typeface="ＭＳ Ｐゴシック" pitchFamily="34" charset="-128"/>
                <a:cs typeface="+mn-cs"/>
              </a:rPr>
              <a:t>из</a:t>
            </a:r>
            <a:r>
              <a:rPr lang="en-US" sz="1000" dirty="0" smtClean="0">
                <a:solidFill>
                  <a:srgbClr val="0066A1"/>
                </a:solidFill>
                <a:latin typeface="Verdana" pitchFamily="34" charset="0"/>
                <a:ea typeface="ＭＳ Ｐゴシック" pitchFamily="34" charset="-128"/>
                <a:cs typeface="+mn-cs"/>
              </a:rPr>
              <a:t>10 </a:t>
            </a:r>
            <a:r>
              <a:rPr lang="ru-RU" sz="1000" dirty="0" smtClean="0">
                <a:solidFill>
                  <a:srgbClr val="0066A1"/>
                </a:solidFill>
                <a:latin typeface="Verdana" pitchFamily="34" charset="0"/>
                <a:ea typeface="ＭＳ Ｐゴシック" pitchFamily="34" charset="-128"/>
                <a:cs typeface="+mn-cs"/>
              </a:rPr>
              <a:t>аэрокосмические компании</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rPr>
              <a:t>9 </a:t>
            </a:r>
            <a:r>
              <a:rPr lang="ru-RU" sz="1000" dirty="0" smtClean="0">
                <a:solidFill>
                  <a:srgbClr val="0066A1"/>
                </a:solidFill>
                <a:latin typeface="Verdana" pitchFamily="34" charset="0"/>
                <a:ea typeface="ＭＳ Ｐゴシック" pitchFamily="34" charset="-128"/>
              </a:rPr>
              <a:t>из </a:t>
            </a:r>
            <a:r>
              <a:rPr lang="en-US" sz="1000" dirty="0" smtClean="0">
                <a:solidFill>
                  <a:srgbClr val="0066A1"/>
                </a:solidFill>
                <a:latin typeface="Verdana" pitchFamily="34" charset="0"/>
                <a:ea typeface="ＭＳ Ｐゴシック" pitchFamily="34" charset="-128"/>
              </a:rPr>
              <a:t>10 </a:t>
            </a:r>
            <a:r>
              <a:rPr lang="ru-RU" sz="1000" dirty="0" smtClean="0">
                <a:solidFill>
                  <a:srgbClr val="0066A1"/>
                </a:solidFill>
                <a:latin typeface="Verdana" pitchFamily="34" charset="0"/>
                <a:ea typeface="ＭＳ Ｐゴシック" pitchFamily="34" charset="-128"/>
              </a:rPr>
              <a:t>топ производители автомобилей </a:t>
            </a:r>
          </a:p>
          <a:p>
            <a:pPr marL="171450" indent="-171450">
              <a:spcAft>
                <a:spcPts val="400"/>
              </a:spcAft>
              <a:buFont typeface="Arial"/>
              <a:buChar char="•"/>
              <a:defRPr/>
            </a:pPr>
            <a:r>
              <a:rPr lang="en-US" sz="1000" dirty="0" smtClean="0">
                <a:solidFill>
                  <a:srgbClr val="0066A1"/>
                </a:solidFill>
                <a:latin typeface="Verdana" pitchFamily="34" charset="0"/>
                <a:ea typeface="ＭＳ Ｐゴシック" pitchFamily="34" charset="-128"/>
                <a:cs typeface="+mn-cs"/>
              </a:rPr>
              <a:t>8 </a:t>
            </a:r>
            <a:r>
              <a:rPr lang="ru-RU" sz="1000" dirty="0" smtClean="0">
                <a:solidFill>
                  <a:srgbClr val="0066A1"/>
                </a:solidFill>
                <a:latin typeface="Verdana" pitchFamily="34" charset="0"/>
                <a:ea typeface="ＭＳ Ｐゴシック" pitchFamily="34" charset="-128"/>
                <a:cs typeface="+mn-cs"/>
              </a:rPr>
              <a:t>из топ</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10 </a:t>
            </a:r>
            <a:r>
              <a:rPr lang="ru-RU" sz="1000" dirty="0" smtClean="0">
                <a:solidFill>
                  <a:srgbClr val="0066A1"/>
                </a:solidFill>
                <a:latin typeface="Verdana" pitchFamily="34" charset="0"/>
                <a:ea typeface="ＭＳ Ｐゴシック" pitchFamily="34" charset="-128"/>
                <a:cs typeface="+mn-cs"/>
              </a:rPr>
              <a:t>производители коммуникационного оборудования</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cs typeface="+mn-cs"/>
              </a:rPr>
              <a:t>4 </a:t>
            </a:r>
            <a:r>
              <a:rPr lang="ru-RU" sz="1000" dirty="0" smtClean="0">
                <a:solidFill>
                  <a:srgbClr val="0066A1"/>
                </a:solidFill>
                <a:latin typeface="Verdana" pitchFamily="34" charset="0"/>
                <a:ea typeface="ＭＳ Ｐゴシック" pitchFamily="34" charset="-128"/>
                <a:cs typeface="+mn-cs"/>
              </a:rPr>
              <a:t>из топ</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5 </a:t>
            </a:r>
            <a:r>
              <a:rPr lang="ru-RU" sz="1000" dirty="0" smtClean="0">
                <a:solidFill>
                  <a:srgbClr val="0066A1"/>
                </a:solidFill>
                <a:latin typeface="Verdana" pitchFamily="34" charset="0"/>
                <a:ea typeface="ＭＳ Ｐゴシック" pitchFamily="34" charset="-128"/>
              </a:rPr>
              <a:t>производители электроники</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ru-RU" sz="1000" dirty="0" smtClean="0">
                <a:solidFill>
                  <a:srgbClr val="0066A1"/>
                </a:solidFill>
                <a:latin typeface="Verdana" pitchFamily="34" charset="0"/>
                <a:ea typeface="ＭＳ Ｐゴシック" pitchFamily="34" charset="-128"/>
                <a:cs typeface="+mn-cs"/>
              </a:rPr>
              <a:t>Все топ</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5 </a:t>
            </a:r>
            <a:r>
              <a:rPr lang="ru-RU" sz="1000" dirty="0" smtClean="0">
                <a:solidFill>
                  <a:srgbClr val="0066A1"/>
                </a:solidFill>
                <a:latin typeface="Verdana" pitchFamily="34" charset="0"/>
                <a:ea typeface="ＭＳ Ｐゴシック" pitchFamily="34" charset="-128"/>
                <a:cs typeface="+mn-cs"/>
              </a:rPr>
              <a:t>производители </a:t>
            </a:r>
            <a:r>
              <a:rPr lang="ru-RU" sz="1000" dirty="0" err="1" smtClean="0">
                <a:solidFill>
                  <a:srgbClr val="0066A1"/>
                </a:solidFill>
                <a:latin typeface="Verdana" pitchFamily="34" charset="0"/>
                <a:ea typeface="ＭＳ Ｐゴシック" pitchFamily="34" charset="-128"/>
                <a:cs typeface="+mn-cs"/>
              </a:rPr>
              <a:t>компюторного</a:t>
            </a:r>
            <a:r>
              <a:rPr lang="ru-RU" sz="1000" dirty="0" smtClean="0">
                <a:solidFill>
                  <a:srgbClr val="0066A1"/>
                </a:solidFill>
                <a:latin typeface="Verdana" pitchFamily="34" charset="0"/>
                <a:ea typeface="ＭＳ Ｐゴシック" pitchFamily="34" charset="-128"/>
                <a:cs typeface="+mn-cs"/>
              </a:rPr>
              <a:t> оборудования</a:t>
            </a:r>
            <a:endParaRPr lang="en-US" sz="1000" dirty="0">
              <a:solidFill>
                <a:srgbClr val="0066A1"/>
              </a:solidFill>
              <a:latin typeface="Verdana" pitchFamily="34" charset="0"/>
              <a:ea typeface="ＭＳ Ｐゴシック" pitchFamily="34" charset="-128"/>
              <a:cs typeface="+mn-cs"/>
            </a:endParaRPr>
          </a:p>
        </p:txBody>
      </p:sp>
      <p:sp>
        <p:nvSpPr>
          <p:cNvPr id="6" name="TextBox 4"/>
          <p:cNvSpPr txBox="1">
            <a:spLocks noChangeArrowheads="1"/>
          </p:cNvSpPr>
          <p:nvPr/>
        </p:nvSpPr>
        <p:spPr bwMode="auto">
          <a:xfrm>
            <a:off x="3486150" y="3486173"/>
            <a:ext cx="2173288" cy="1264449"/>
          </a:xfrm>
          <a:prstGeom prst="rect">
            <a:avLst/>
          </a:prstGeom>
          <a:noFill/>
          <a:ln w="9525">
            <a:noFill/>
            <a:miter lim="800000"/>
            <a:headEnd/>
            <a:tailEnd/>
          </a:ln>
        </p:spPr>
        <p:txBody>
          <a:bodyPr lIns="0" tIns="0" rIns="0" bIns="0">
            <a:spAutoFit/>
          </a:bodyPr>
          <a:lstStyle/>
          <a:p>
            <a:pPr algn="ctr">
              <a:defRPr/>
            </a:pPr>
            <a:r>
              <a:rPr lang="ru-RU" sz="2000" b="1" dirty="0" smtClean="0">
                <a:solidFill>
                  <a:srgbClr val="71953D"/>
                </a:solidFill>
                <a:latin typeface="Verdana" pitchFamily="34" charset="0"/>
                <a:ea typeface="ＭＳ Ｐゴシック" pitchFamily="34" charset="-128"/>
                <a:cs typeface="+mn-cs"/>
              </a:rPr>
              <a:t>Университеты</a:t>
            </a:r>
            <a:endParaRPr lang="en-US" sz="1400" b="1" dirty="0">
              <a:latin typeface="Verdana" pitchFamily="34" charset="0"/>
              <a:ea typeface="ＭＳ Ｐゴシック" pitchFamily="34" charset="-128"/>
              <a:cs typeface="+mn-cs"/>
            </a:endParaRPr>
          </a:p>
          <a:p>
            <a:pPr>
              <a:defRPr/>
            </a:pPr>
            <a:endParaRPr lang="en-US" sz="1400" b="1" dirty="0">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71953D"/>
                </a:solidFill>
                <a:latin typeface="Verdana" pitchFamily="34" charset="0"/>
                <a:ea typeface="ＭＳ Ｐゴシック" pitchFamily="34" charset="-128"/>
                <a:cs typeface="+mn-cs"/>
              </a:rPr>
              <a:t>Все топ </a:t>
            </a:r>
            <a:r>
              <a:rPr lang="en-US" sz="1100" dirty="0" smtClean="0">
                <a:solidFill>
                  <a:srgbClr val="71953D"/>
                </a:solidFill>
                <a:latin typeface="Verdana" pitchFamily="34" charset="0"/>
                <a:ea typeface="ＭＳ Ｐゴシック" pitchFamily="34" charset="-128"/>
                <a:cs typeface="+mn-cs"/>
              </a:rPr>
              <a:t>100 </a:t>
            </a:r>
            <a:r>
              <a:rPr lang="ru-RU" sz="1100" dirty="0" smtClean="0">
                <a:solidFill>
                  <a:srgbClr val="71953D"/>
                </a:solidFill>
                <a:latin typeface="Verdana" pitchFamily="34" charset="0"/>
                <a:ea typeface="ＭＳ Ｐゴシック" pitchFamily="34" charset="-128"/>
                <a:cs typeface="+mn-cs"/>
              </a:rPr>
              <a:t>технических университетов США</a:t>
            </a:r>
          </a:p>
          <a:p>
            <a:pPr marL="171450" indent="-171450">
              <a:spcAft>
                <a:spcPts val="500"/>
              </a:spcAft>
              <a:buFont typeface="Arial"/>
              <a:buChar char="•"/>
              <a:defRPr/>
            </a:pPr>
            <a:r>
              <a:rPr lang="en-US" sz="1100" dirty="0" smtClean="0">
                <a:solidFill>
                  <a:srgbClr val="71953D"/>
                </a:solidFill>
                <a:latin typeface="Verdana" pitchFamily="34" charset="0"/>
                <a:ea typeface="ＭＳ Ｐゴシック" pitchFamily="34" charset="-128"/>
                <a:cs typeface="+mn-cs"/>
              </a:rPr>
              <a:t>97 </a:t>
            </a:r>
            <a:r>
              <a:rPr lang="ru-RU" sz="1100" dirty="0" smtClean="0">
                <a:solidFill>
                  <a:srgbClr val="71953D"/>
                </a:solidFill>
                <a:latin typeface="Verdana" pitchFamily="34" charset="0"/>
                <a:ea typeface="ＭＳ Ｐゴシック" pitchFamily="34" charset="-128"/>
              </a:rPr>
              <a:t>из топ </a:t>
            </a:r>
            <a:r>
              <a:rPr lang="en-US" sz="1100" dirty="0" smtClean="0">
                <a:solidFill>
                  <a:srgbClr val="71953D"/>
                </a:solidFill>
                <a:latin typeface="Verdana" pitchFamily="34" charset="0"/>
                <a:ea typeface="ＭＳ Ｐゴシック" pitchFamily="34" charset="-128"/>
                <a:cs typeface="+mn-cs"/>
              </a:rPr>
              <a:t>100 </a:t>
            </a:r>
            <a:r>
              <a:rPr lang="ru-RU" sz="1100" dirty="0" smtClean="0">
                <a:solidFill>
                  <a:srgbClr val="71953D"/>
                </a:solidFill>
                <a:latin typeface="Verdana" pitchFamily="34" charset="0"/>
                <a:ea typeface="ＭＳ Ｐゴシック" pitchFamily="34" charset="-128"/>
                <a:cs typeface="+mn-cs"/>
              </a:rPr>
              <a:t>технических университетов мира</a:t>
            </a:r>
            <a:endParaRPr lang="en-US" sz="1100" dirty="0">
              <a:solidFill>
                <a:srgbClr val="71953D"/>
              </a:solidFill>
              <a:latin typeface="Verdana" pitchFamily="34" charset="0"/>
              <a:ea typeface="ＭＳ Ｐゴシック" pitchFamily="34" charset="-128"/>
              <a:cs typeface="+mn-cs"/>
            </a:endParaRPr>
          </a:p>
        </p:txBody>
      </p:sp>
      <p:sp>
        <p:nvSpPr>
          <p:cNvPr id="7" name="TextBox 5"/>
          <p:cNvSpPr txBox="1">
            <a:spLocks noChangeArrowheads="1"/>
          </p:cNvSpPr>
          <p:nvPr/>
        </p:nvSpPr>
        <p:spPr bwMode="auto">
          <a:xfrm>
            <a:off x="6216056" y="3404285"/>
            <a:ext cx="2805112" cy="2564805"/>
          </a:xfrm>
          <a:prstGeom prst="rect">
            <a:avLst/>
          </a:prstGeom>
          <a:noFill/>
          <a:ln w="9525">
            <a:noFill/>
            <a:miter lim="800000"/>
            <a:headEnd/>
            <a:tailEnd/>
          </a:ln>
        </p:spPr>
        <p:txBody>
          <a:bodyPr wrap="square" lIns="0" tIns="0" rIns="0" bIns="0">
            <a:spAutoFit/>
          </a:bodyPr>
          <a:lstStyle/>
          <a:p>
            <a:pPr algn="ctr">
              <a:defRPr/>
            </a:pPr>
            <a:r>
              <a:rPr lang="ru-RU" sz="2000" b="1" dirty="0" smtClean="0">
                <a:solidFill>
                  <a:srgbClr val="E37222"/>
                </a:solidFill>
                <a:latin typeface="Verdana" pitchFamily="34" charset="0"/>
                <a:ea typeface="ＭＳ Ｐゴシック" pitchFamily="34" charset="-128"/>
                <a:cs typeface="+mn-cs"/>
              </a:rPr>
              <a:t>Государственные  организации</a:t>
            </a:r>
            <a:endParaRPr lang="en-US" sz="1100" b="1" dirty="0">
              <a:latin typeface="Verdana" pitchFamily="34" charset="0"/>
              <a:ea typeface="ＭＳ Ｐゴシック" pitchFamily="34" charset="-128"/>
              <a:cs typeface="+mn-cs"/>
            </a:endParaRPr>
          </a:p>
          <a:p>
            <a:pPr>
              <a:defRPr/>
            </a:pPr>
            <a:endParaRPr lang="en-US" sz="1100" b="1" dirty="0">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E37222"/>
                </a:solidFill>
                <a:latin typeface="Verdana" pitchFamily="34" charset="0"/>
                <a:ea typeface="ＭＳ Ｐゴシック" pitchFamily="34" charset="-128"/>
                <a:cs typeface="+mn-cs"/>
              </a:rPr>
              <a:t>Аэрокосмические агентства</a:t>
            </a:r>
          </a:p>
          <a:p>
            <a:pPr marL="171450" indent="-171450">
              <a:spcAft>
                <a:spcPts val="500"/>
              </a:spcAft>
              <a:buFont typeface="Arial"/>
              <a:buChar char="•"/>
              <a:defRPr/>
            </a:pPr>
            <a:r>
              <a:rPr lang="ru-RU" sz="1100" dirty="0" err="1" smtClean="0">
                <a:solidFill>
                  <a:srgbClr val="E37222"/>
                </a:solidFill>
                <a:latin typeface="Verdana" pitchFamily="34" charset="0"/>
                <a:ea typeface="ＭＳ Ｐゴシック" pitchFamily="34" charset="-128"/>
                <a:cs typeface="+mn-cs"/>
              </a:rPr>
              <a:t>Оборонсервис</a:t>
            </a:r>
            <a:endParaRPr lang="en-US" sz="1100" dirty="0">
              <a:solidFill>
                <a:srgbClr val="E37222"/>
              </a:solidFill>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E37222"/>
                </a:solidFill>
                <a:latin typeface="Verdana" pitchFamily="34" charset="0"/>
                <a:ea typeface="ＭＳ Ｐゴシック" pitchFamily="34" charset="-128"/>
                <a:cs typeface="+mn-cs"/>
              </a:rPr>
              <a:t>Лаборатории в области связи и энергетики</a:t>
            </a:r>
            <a:endParaRPr lang="en-US" sz="1100" dirty="0">
              <a:solidFill>
                <a:srgbClr val="E37222"/>
              </a:solidFill>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E37222"/>
                </a:solidFill>
                <a:latin typeface="Verdana" pitchFamily="34" charset="0"/>
                <a:ea typeface="ＭＳ Ｐゴシック" pitchFamily="34" charset="-128"/>
                <a:cs typeface="+mn-cs"/>
              </a:rPr>
              <a:t>Патентные ведомства и научные советы</a:t>
            </a:r>
            <a:endParaRPr lang="en-US" sz="1100" dirty="0">
              <a:solidFill>
                <a:srgbClr val="E37222"/>
              </a:solidFill>
              <a:latin typeface="Verdana" pitchFamily="34" charset="0"/>
              <a:ea typeface="ＭＳ Ｐゴシック" pitchFamily="34" charset="-128"/>
              <a:cs typeface="+mn-cs"/>
            </a:endParaRPr>
          </a:p>
          <a:p>
            <a:pPr marL="171450" indent="-171450">
              <a:spcAft>
                <a:spcPts val="500"/>
              </a:spcAft>
              <a:buFont typeface="Arial"/>
              <a:buChar char="•"/>
              <a:defRPr/>
            </a:pPr>
            <a:r>
              <a:rPr lang="en-US" sz="1100" dirty="0">
                <a:solidFill>
                  <a:srgbClr val="E37222"/>
                </a:solidFill>
                <a:latin typeface="Verdana" pitchFamily="34" charset="0"/>
                <a:ea typeface="ＭＳ Ｐゴシック" pitchFamily="34" charset="-128"/>
                <a:cs typeface="+mn-cs"/>
              </a:rPr>
              <a:t>Government R&amp;D centers in</a:t>
            </a:r>
            <a:br>
              <a:rPr lang="en-US" sz="1100" dirty="0">
                <a:solidFill>
                  <a:srgbClr val="E37222"/>
                </a:solidFill>
                <a:latin typeface="Verdana" pitchFamily="34" charset="0"/>
                <a:ea typeface="ＭＳ Ｐゴシック" pitchFamily="34" charset="-128"/>
                <a:cs typeface="+mn-cs"/>
              </a:rPr>
            </a:br>
            <a:r>
              <a:rPr lang="en-US" sz="1100" dirty="0">
                <a:solidFill>
                  <a:srgbClr val="E37222"/>
                </a:solidFill>
                <a:latin typeface="Verdana" pitchFamily="34" charset="0"/>
                <a:ea typeface="ＭＳ Ｐゴシック" pitchFamily="34" charset="-128"/>
                <a:cs typeface="+mn-cs"/>
              </a:rPr>
              <a:t>North America, Europe, Asia </a:t>
            </a:r>
            <a:br>
              <a:rPr lang="en-US" sz="1100" dirty="0">
                <a:solidFill>
                  <a:srgbClr val="E37222"/>
                </a:solidFill>
                <a:latin typeface="Verdana" pitchFamily="34" charset="0"/>
                <a:ea typeface="ＭＳ Ｐゴシック" pitchFamily="34" charset="-128"/>
                <a:cs typeface="+mn-cs"/>
              </a:rPr>
            </a:br>
            <a:r>
              <a:rPr lang="en-US" sz="1100" dirty="0">
                <a:solidFill>
                  <a:srgbClr val="E37222"/>
                </a:solidFill>
                <a:latin typeface="Verdana" pitchFamily="34" charset="0"/>
                <a:ea typeface="ＭＳ Ｐゴシック" pitchFamily="34" charset="-128"/>
                <a:cs typeface="+mn-cs"/>
              </a:rPr>
              <a:t>and the Middle East</a:t>
            </a:r>
          </a:p>
        </p:txBody>
      </p:sp>
      <p:pic>
        <p:nvPicPr>
          <p:cNvPr id="8" name="Picture 6"/>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bwMode="auto">
          <a:xfrm>
            <a:off x="761863" y="2035729"/>
            <a:ext cx="1677526" cy="1045016"/>
          </a:xfrm>
          <a:prstGeom prst="rect">
            <a:avLst/>
          </a:prstGeom>
          <a:noFill/>
          <a:ln w="127000" cmpd="sng">
            <a:solidFill>
              <a:schemeClr val="bg1"/>
            </a:solidFill>
            <a:miter lim="800000"/>
            <a:headEnd/>
            <a:tailEnd/>
          </a:ln>
          <a:effectLst>
            <a:outerShdw blurRad="76200" dist="38100" dir="2700000" algn="tl" rotWithShape="0">
              <a:srgbClr val="000000">
                <a:alpha val="20000"/>
              </a:srgbClr>
            </a:outerShdw>
          </a:effectLst>
          <a:scene3d>
            <a:camera prst="orthographicFront"/>
            <a:lightRig rig="twoPt" dir="t">
              <a:rot lat="0" lon="0" rev="7200000"/>
            </a:lightRig>
          </a:scene3d>
          <a:sp3d contourW="12700">
            <a:bevelB/>
            <a:contourClr>
              <a:schemeClr val="bg1">
                <a:lumMod val="50000"/>
              </a:schemeClr>
            </a:contourClr>
          </a:sp3d>
        </p:spPr>
      </p:pic>
      <p:pic>
        <p:nvPicPr>
          <p:cNvPr id="9" name="Picture 7" descr="nasa.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728503" y="2006364"/>
            <a:ext cx="1527202" cy="1131042"/>
          </a:xfrm>
          <a:prstGeom prst="rect">
            <a:avLst/>
          </a:prstGeom>
          <a:noFill/>
          <a:ln w="127000" cmpd="sng">
            <a:solidFill>
              <a:schemeClr val="bg1"/>
            </a:solidFill>
            <a:miter lim="800000"/>
            <a:headEnd/>
            <a:tailEnd/>
          </a:ln>
          <a:effectLst>
            <a:outerShdw blurRad="76200" dist="38100" dir="2700000" algn="tl" rotWithShape="0">
              <a:srgbClr val="000000">
                <a:alpha val="20000"/>
              </a:srgbClr>
            </a:outerShdw>
          </a:effectLst>
          <a:scene3d>
            <a:camera prst="orthographicFront"/>
            <a:lightRig rig="twoPt" dir="t">
              <a:rot lat="0" lon="0" rev="7200000"/>
            </a:lightRig>
          </a:scene3d>
          <a:sp3d contourW="12700">
            <a:bevelB/>
            <a:contourClr>
              <a:schemeClr val="bg1">
                <a:lumMod val="50000"/>
              </a:schemeClr>
            </a:contourClr>
          </a:sp3d>
        </p:spPr>
      </p:pic>
      <p:pic>
        <p:nvPicPr>
          <p:cNvPr id="10" name="Picture 8" descr="university.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3744609" y="1979068"/>
            <a:ext cx="1678674" cy="1220854"/>
          </a:xfrm>
          <a:prstGeom prst="rect">
            <a:avLst/>
          </a:prstGeom>
          <a:noFill/>
          <a:ln w="127000" cmpd="sng">
            <a:solidFill>
              <a:schemeClr val="bg1"/>
            </a:solidFill>
            <a:miter lim="800000"/>
            <a:headEnd/>
            <a:tailEnd/>
          </a:ln>
          <a:effectLst>
            <a:outerShdw blurRad="76200" dist="38100" dir="2700000" algn="tl" rotWithShape="0">
              <a:srgbClr val="000000">
                <a:alpha val="20000"/>
              </a:srgbClr>
            </a:outerShdw>
          </a:effectLst>
          <a:scene3d>
            <a:camera prst="orthographicFront"/>
            <a:lightRig rig="twoPt" dir="t">
              <a:rot lat="0" lon="0" rev="7200000"/>
            </a:lightRig>
          </a:scene3d>
          <a:sp3d contourW="12700">
            <a:bevelB/>
            <a:contourClr>
              <a:schemeClr val="bg1">
                <a:lumMod val="50000"/>
              </a:schemeClr>
            </a:contourClr>
          </a:sp3d>
        </p:spPr>
      </p:pic>
      <p:cxnSp>
        <p:nvCxnSpPr>
          <p:cNvPr id="11" name="Straight Connector 10"/>
          <p:cNvCxnSpPr/>
          <p:nvPr/>
        </p:nvCxnSpPr>
        <p:spPr>
          <a:xfrm>
            <a:off x="3092450" y="2116138"/>
            <a:ext cx="0" cy="4073525"/>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29325" y="2116138"/>
            <a:ext cx="0" cy="4073525"/>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6395" name="TextBox 4"/>
          <p:cNvSpPr txBox="1">
            <a:spLocks noChangeArrowheads="1"/>
          </p:cNvSpPr>
          <p:nvPr/>
        </p:nvSpPr>
        <p:spPr bwMode="auto">
          <a:xfrm>
            <a:off x="3486150" y="6116638"/>
            <a:ext cx="20669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800">
                <a:solidFill>
                  <a:srgbClr val="71953D"/>
                </a:solidFill>
                <a:latin typeface="Verdana" pitchFamily="34" charset="0"/>
              </a:rPr>
              <a:t>(US News and World Report 2011, Times Higher Education Top Technology Universities)</a:t>
            </a:r>
          </a:p>
        </p:txBody>
      </p:sp>
      <p:sp>
        <p:nvSpPr>
          <p:cNvPr id="16396" name="TextBox 3"/>
          <p:cNvSpPr txBox="1">
            <a:spLocks noChangeArrowheads="1"/>
          </p:cNvSpPr>
          <p:nvPr/>
        </p:nvSpPr>
        <p:spPr bwMode="auto">
          <a:xfrm>
            <a:off x="485775" y="6675017"/>
            <a:ext cx="2460625"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800" dirty="0">
                <a:solidFill>
                  <a:srgbClr val="0066A1"/>
                </a:solidFill>
                <a:latin typeface="Verdana" pitchFamily="34" charset="0"/>
              </a:rPr>
              <a:t>(Forbes Global 2000 Rankings, May 2013)</a:t>
            </a:r>
          </a:p>
        </p:txBody>
      </p:sp>
    </p:spTree>
    <p:extLst>
      <p:ext uri="{BB962C8B-B14F-4D97-AF65-F5344CB8AC3E}">
        <p14:creationId xmlns="" xmlns:p14="http://schemas.microsoft.com/office/powerpoint/2010/main" val="1980295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2144" y="533400"/>
            <a:ext cx="8977544" cy="609600"/>
          </a:xfrm>
        </p:spPr>
        <p:txBody>
          <a:bodyPr/>
          <a:lstStyle/>
          <a:p>
            <a:pPr algn="ctr" eaLnBrk="1" hangingPunct="1"/>
            <a:r>
              <a:rPr lang="ru-RU" u="sng" dirty="0" smtClean="0"/>
              <a:t>Российские авторы в </a:t>
            </a:r>
            <a:r>
              <a:rPr lang="en-US" u="sng" dirty="0" smtClean="0"/>
              <a:t>IEEE</a:t>
            </a:r>
            <a:endParaRPr lang="en-US" u="sng" dirty="0" smtClean="0">
              <a:solidFill>
                <a:schemeClr val="tx1"/>
              </a:solidFill>
            </a:endParaRPr>
          </a:p>
        </p:txBody>
      </p:sp>
      <p:pic>
        <p:nvPicPr>
          <p:cNvPr id="2"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ackgroundRemoval t="4462" b="100000" l="2180" r="94477"/>
                    </a14:imgEffect>
                  </a14:imgLayer>
                </a14:imgProps>
              </a:ext>
              <a:ext uri="{28A0092B-C50C-407E-A947-70E740481C1C}">
                <a14:useLocalDpi xmlns="" xmlns:a14="http://schemas.microsoft.com/office/drawing/2010/main" val="0"/>
              </a:ext>
            </a:extLst>
          </a:blip>
          <a:srcRect/>
          <a:stretch>
            <a:fillRect/>
          </a:stretch>
        </p:blipFill>
        <p:spPr bwMode="auto">
          <a:xfrm>
            <a:off x="838199" y="4780746"/>
            <a:ext cx="3087519" cy="1712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3000" y="3601253"/>
            <a:ext cx="4191000" cy="523220"/>
          </a:xfrm>
          <a:prstGeom prst="rect">
            <a:avLst/>
          </a:prstGeom>
          <a:noFill/>
        </p:spPr>
        <p:txBody>
          <a:bodyPr wrap="square" rtlCol="0">
            <a:spAutoFit/>
          </a:bodyPr>
          <a:lstStyle/>
          <a:p>
            <a:r>
              <a:rPr lang="en-US" sz="2800" b="1" dirty="0">
                <a:solidFill>
                  <a:srgbClr val="E37222"/>
                </a:solidFill>
                <a:latin typeface="Calibri"/>
              </a:rPr>
              <a:t>Moscow State </a:t>
            </a:r>
            <a:r>
              <a:rPr lang="en-US" sz="2800" b="1" dirty="0" smtClean="0">
                <a:solidFill>
                  <a:srgbClr val="E37222"/>
                </a:solidFill>
                <a:latin typeface="Calibri"/>
              </a:rPr>
              <a:t>University</a:t>
            </a:r>
            <a:endParaRPr lang="en-US" sz="2800" b="1" dirty="0">
              <a:solidFill>
                <a:srgbClr val="E37222"/>
              </a:solidFill>
              <a:latin typeface="Calibri"/>
            </a:endParaRPr>
          </a:p>
        </p:txBody>
      </p:sp>
      <p:sp>
        <p:nvSpPr>
          <p:cNvPr id="4" name="TextBox 3"/>
          <p:cNvSpPr txBox="1"/>
          <p:nvPr/>
        </p:nvSpPr>
        <p:spPr>
          <a:xfrm>
            <a:off x="2476500" y="1738293"/>
            <a:ext cx="5257800" cy="954107"/>
          </a:xfrm>
          <a:prstGeom prst="rect">
            <a:avLst/>
          </a:prstGeom>
          <a:noFill/>
        </p:spPr>
        <p:txBody>
          <a:bodyPr wrap="square" rtlCol="0">
            <a:spAutoFit/>
          </a:bodyPr>
          <a:lstStyle/>
          <a:p>
            <a:r>
              <a:rPr lang="en-US" sz="2800" b="1" dirty="0">
                <a:solidFill>
                  <a:srgbClr val="71953D"/>
                </a:solidFill>
                <a:latin typeface="Calibri"/>
              </a:rPr>
              <a:t>St. Petersburg State University</a:t>
            </a:r>
          </a:p>
          <a:p>
            <a:endParaRPr lang="en-US" sz="2800" b="1" dirty="0">
              <a:solidFill>
                <a:srgbClr val="71953D"/>
              </a:solidFill>
            </a:endParaRPr>
          </a:p>
        </p:txBody>
      </p:sp>
      <p:sp>
        <p:nvSpPr>
          <p:cNvPr id="5" name="TextBox 4"/>
          <p:cNvSpPr txBox="1"/>
          <p:nvPr/>
        </p:nvSpPr>
        <p:spPr>
          <a:xfrm>
            <a:off x="990600" y="2170093"/>
            <a:ext cx="8153400" cy="523220"/>
          </a:xfrm>
          <a:prstGeom prst="rect">
            <a:avLst/>
          </a:prstGeom>
          <a:noFill/>
        </p:spPr>
        <p:txBody>
          <a:bodyPr wrap="square" rtlCol="0">
            <a:spAutoFit/>
          </a:bodyPr>
          <a:lstStyle/>
          <a:p>
            <a:r>
              <a:rPr lang="en-US" sz="2800" dirty="0"/>
              <a:t>National Research Nuclear University </a:t>
            </a:r>
            <a:r>
              <a:rPr lang="en-US" sz="2800" dirty="0" err="1"/>
              <a:t>MEPhI</a:t>
            </a:r>
            <a:endParaRPr lang="en-US" sz="2800" b="1" dirty="0">
              <a:solidFill>
                <a:srgbClr val="0066A1"/>
              </a:solidFill>
            </a:endParaRPr>
          </a:p>
        </p:txBody>
      </p:sp>
      <p:sp>
        <p:nvSpPr>
          <p:cNvPr id="7" name="TextBox 6"/>
          <p:cNvSpPr txBox="1"/>
          <p:nvPr/>
        </p:nvSpPr>
        <p:spPr>
          <a:xfrm>
            <a:off x="399344" y="2647146"/>
            <a:ext cx="4800600" cy="954107"/>
          </a:xfrm>
          <a:prstGeom prst="rect">
            <a:avLst/>
          </a:prstGeom>
          <a:noFill/>
        </p:spPr>
        <p:txBody>
          <a:bodyPr wrap="square" rtlCol="0">
            <a:spAutoFit/>
          </a:bodyPr>
          <a:lstStyle/>
          <a:p>
            <a:r>
              <a:rPr lang="es-ES" sz="2800" b="1" dirty="0">
                <a:solidFill>
                  <a:srgbClr val="808080"/>
                </a:solidFill>
                <a:latin typeface="Calibri"/>
              </a:rPr>
              <a:t>Novosibirsk </a:t>
            </a:r>
            <a:r>
              <a:rPr lang="es-ES" sz="2800" b="1" dirty="0" err="1">
                <a:solidFill>
                  <a:srgbClr val="808080"/>
                </a:solidFill>
                <a:latin typeface="Calibri"/>
              </a:rPr>
              <a:t>State</a:t>
            </a:r>
            <a:r>
              <a:rPr lang="es-ES" sz="2800" b="1" dirty="0">
                <a:solidFill>
                  <a:srgbClr val="808080"/>
                </a:solidFill>
                <a:latin typeface="Calibri"/>
              </a:rPr>
              <a:t> </a:t>
            </a:r>
            <a:r>
              <a:rPr lang="es-ES" sz="2800" b="1" dirty="0" err="1">
                <a:solidFill>
                  <a:srgbClr val="808080"/>
                </a:solidFill>
                <a:latin typeface="Calibri"/>
              </a:rPr>
              <a:t>University</a:t>
            </a:r>
            <a:endParaRPr lang="es-ES" sz="2800" b="1" dirty="0">
              <a:solidFill>
                <a:srgbClr val="808080"/>
              </a:solidFill>
              <a:latin typeface="Calibri"/>
            </a:endParaRPr>
          </a:p>
          <a:p>
            <a:endParaRPr lang="en-US" sz="2800" b="1" dirty="0">
              <a:solidFill>
                <a:srgbClr val="808080"/>
              </a:solidFill>
            </a:endParaRPr>
          </a:p>
        </p:txBody>
      </p:sp>
      <p:sp>
        <p:nvSpPr>
          <p:cNvPr id="8" name="TextBox 7"/>
          <p:cNvSpPr txBox="1"/>
          <p:nvPr/>
        </p:nvSpPr>
        <p:spPr>
          <a:xfrm>
            <a:off x="3949700" y="3084493"/>
            <a:ext cx="4800600" cy="954107"/>
          </a:xfrm>
          <a:prstGeom prst="rect">
            <a:avLst/>
          </a:prstGeom>
          <a:noFill/>
        </p:spPr>
        <p:txBody>
          <a:bodyPr wrap="square" rtlCol="0">
            <a:spAutoFit/>
          </a:bodyPr>
          <a:lstStyle/>
          <a:p>
            <a:r>
              <a:rPr lang="en-US" sz="2800" b="1" dirty="0">
                <a:solidFill>
                  <a:srgbClr val="FF0000"/>
                </a:solidFill>
                <a:latin typeface="Calibri"/>
              </a:rPr>
              <a:t>Tomsk State University</a:t>
            </a:r>
          </a:p>
          <a:p>
            <a:endParaRPr lang="en-US" sz="2800" b="1" dirty="0">
              <a:solidFill>
                <a:srgbClr val="FF0000"/>
              </a:solidFill>
            </a:endParaRPr>
          </a:p>
        </p:txBody>
      </p:sp>
      <p:sp>
        <p:nvSpPr>
          <p:cNvPr id="9" name="TextBox 8"/>
          <p:cNvSpPr txBox="1"/>
          <p:nvPr/>
        </p:nvSpPr>
        <p:spPr>
          <a:xfrm>
            <a:off x="762000" y="3519213"/>
            <a:ext cx="4724400" cy="954107"/>
          </a:xfrm>
          <a:prstGeom prst="rect">
            <a:avLst/>
          </a:prstGeom>
          <a:noFill/>
        </p:spPr>
        <p:txBody>
          <a:bodyPr wrap="square" rtlCol="0">
            <a:spAutoFit/>
          </a:bodyPr>
          <a:lstStyle/>
          <a:p>
            <a:r>
              <a:rPr lang="en-US" sz="2800" b="1" dirty="0">
                <a:solidFill>
                  <a:srgbClr val="0066A1"/>
                </a:solidFill>
                <a:latin typeface="Calibri"/>
              </a:rPr>
              <a:t>Southern Federal University</a:t>
            </a:r>
          </a:p>
          <a:p>
            <a:endParaRPr lang="en-US" sz="2800" b="1" dirty="0">
              <a:solidFill>
                <a:srgbClr val="0066A1"/>
              </a:solidFill>
            </a:endParaRPr>
          </a:p>
        </p:txBody>
      </p:sp>
      <p:sp>
        <p:nvSpPr>
          <p:cNvPr id="10" name="TextBox 9"/>
          <p:cNvSpPr txBox="1"/>
          <p:nvPr/>
        </p:nvSpPr>
        <p:spPr>
          <a:xfrm>
            <a:off x="571500" y="1215985"/>
            <a:ext cx="6896100" cy="523220"/>
          </a:xfrm>
          <a:prstGeom prst="rect">
            <a:avLst/>
          </a:prstGeom>
          <a:noFill/>
        </p:spPr>
        <p:txBody>
          <a:bodyPr wrap="square" rtlCol="0">
            <a:spAutoFit/>
          </a:bodyPr>
          <a:lstStyle/>
          <a:p>
            <a:r>
              <a:rPr lang="en-US" sz="2800" b="1" dirty="0" smtClean="0">
                <a:solidFill>
                  <a:srgbClr val="E37222"/>
                </a:solidFill>
                <a:latin typeface="Calibri"/>
              </a:rPr>
              <a:t>Bauman Moscow State Technical University</a:t>
            </a:r>
            <a:endParaRPr lang="en-US" sz="2800" b="1" dirty="0">
              <a:solidFill>
                <a:srgbClr val="E37222"/>
              </a:solidFill>
            </a:endParaRPr>
          </a:p>
        </p:txBody>
      </p:sp>
      <p:sp>
        <p:nvSpPr>
          <p:cNvPr id="11" name="TextBox 10"/>
          <p:cNvSpPr txBox="1"/>
          <p:nvPr/>
        </p:nvSpPr>
        <p:spPr>
          <a:xfrm>
            <a:off x="381000" y="4303693"/>
            <a:ext cx="5715000" cy="954107"/>
          </a:xfrm>
          <a:prstGeom prst="rect">
            <a:avLst/>
          </a:prstGeom>
          <a:noFill/>
        </p:spPr>
        <p:txBody>
          <a:bodyPr wrap="square" rtlCol="0">
            <a:spAutoFit/>
          </a:bodyPr>
          <a:lstStyle/>
          <a:p>
            <a:r>
              <a:rPr lang="en-US" sz="2800" b="1" dirty="0">
                <a:solidFill>
                  <a:srgbClr val="71953D"/>
                </a:solidFill>
                <a:latin typeface="Calibri"/>
              </a:rPr>
              <a:t>Moscow Power Engineering Institute</a:t>
            </a:r>
          </a:p>
          <a:p>
            <a:endParaRPr lang="en-US" sz="2800" b="1" dirty="0">
              <a:solidFill>
                <a:srgbClr val="71953D"/>
              </a:solidFill>
            </a:endParaRPr>
          </a:p>
        </p:txBody>
      </p:sp>
      <p:sp>
        <p:nvSpPr>
          <p:cNvPr id="12" name="TextBox 11"/>
          <p:cNvSpPr txBox="1"/>
          <p:nvPr/>
        </p:nvSpPr>
        <p:spPr>
          <a:xfrm>
            <a:off x="4495800" y="4760893"/>
            <a:ext cx="4495800" cy="954107"/>
          </a:xfrm>
          <a:prstGeom prst="rect">
            <a:avLst/>
          </a:prstGeom>
          <a:noFill/>
        </p:spPr>
        <p:txBody>
          <a:bodyPr wrap="square" rtlCol="0">
            <a:spAutoFit/>
          </a:bodyPr>
          <a:lstStyle/>
          <a:p>
            <a:pPr algn="r"/>
            <a:r>
              <a:rPr lang="en-US" sz="2800" b="1" dirty="0">
                <a:solidFill>
                  <a:srgbClr val="0066A1"/>
                </a:solidFill>
                <a:latin typeface="Calibri"/>
              </a:rPr>
              <a:t>Russian Academy of Sciences</a:t>
            </a:r>
          </a:p>
          <a:p>
            <a:pPr algn="r"/>
            <a:endParaRPr lang="en-US" sz="2800" b="1" dirty="0">
              <a:solidFill>
                <a:srgbClr val="0066A1"/>
              </a:solidFill>
            </a:endParaRPr>
          </a:p>
        </p:txBody>
      </p:sp>
      <p:sp>
        <p:nvSpPr>
          <p:cNvPr id="6" name="Rectangle 5"/>
          <p:cNvSpPr/>
          <p:nvPr/>
        </p:nvSpPr>
        <p:spPr>
          <a:xfrm>
            <a:off x="3968653" y="5410200"/>
            <a:ext cx="3782581" cy="523220"/>
          </a:xfrm>
          <a:prstGeom prst="rect">
            <a:avLst/>
          </a:prstGeom>
        </p:spPr>
        <p:txBody>
          <a:bodyPr wrap="none">
            <a:spAutoFit/>
          </a:bodyPr>
          <a:lstStyle/>
          <a:p>
            <a:pPr algn="ctr" fontAlgn="b"/>
            <a:r>
              <a:rPr lang="en-US" sz="2800" b="1" dirty="0">
                <a:solidFill>
                  <a:srgbClr val="808080"/>
                </a:solidFill>
                <a:latin typeface="Calibri"/>
              </a:rPr>
              <a:t>Saratov State University</a:t>
            </a:r>
          </a:p>
        </p:txBody>
      </p:sp>
    </p:spTree>
    <p:extLst>
      <p:ext uri="{BB962C8B-B14F-4D97-AF65-F5344CB8AC3E}">
        <p14:creationId xmlns="" xmlns:p14="http://schemas.microsoft.com/office/powerpoint/2010/main" val="414486769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609600"/>
            <a:ext cx="7772400" cy="609600"/>
          </a:xfrm>
        </p:spPr>
        <p:txBody>
          <a:bodyPr/>
          <a:lstStyle/>
          <a:p>
            <a:r>
              <a:rPr lang="ru-RU" sz="2800" dirty="0" smtClean="0">
                <a:ea typeface="ＭＳ Ｐゴシック" pitchFamily="112" charset="-128"/>
              </a:rPr>
              <a:t>Российские авторы в </a:t>
            </a:r>
            <a:r>
              <a:rPr lang="en-US" sz="2800" dirty="0" smtClean="0">
                <a:ea typeface="ＭＳ Ｐゴシック" pitchFamily="112" charset="-128"/>
              </a:rPr>
              <a:t>IEEE</a:t>
            </a:r>
            <a:r>
              <a:rPr lang="ru-RU" sz="2800" dirty="0" smtClean="0">
                <a:ea typeface="ＭＳ Ｐゴシック" pitchFamily="112" charset="-128"/>
              </a:rPr>
              <a:t> </a:t>
            </a:r>
            <a:r>
              <a:rPr lang="ru-RU" dirty="0" smtClean="0">
                <a:ea typeface="ＭＳ Ｐゴシック" pitchFamily="112" charset="-128"/>
              </a:rPr>
              <a:t/>
            </a:r>
            <a:br>
              <a:rPr lang="ru-RU" dirty="0" smtClean="0">
                <a:ea typeface="ＭＳ Ｐゴシック" pitchFamily="112" charset="-128"/>
              </a:rPr>
            </a:br>
            <a:endParaRPr lang="en-US" dirty="0" smtClean="0">
              <a:ea typeface="ＭＳ Ｐゴシック" pitchFamily="112" charset="-128"/>
            </a:endParaRPr>
          </a:p>
        </p:txBody>
      </p:sp>
      <p:sp>
        <p:nvSpPr>
          <p:cNvPr id="41987" name="Content Placeholder 6"/>
          <p:cNvSpPr>
            <a:spLocks noGrp="1"/>
          </p:cNvSpPr>
          <p:nvPr>
            <p:ph sz="half" idx="1"/>
          </p:nvPr>
        </p:nvSpPr>
        <p:spPr>
          <a:xfrm>
            <a:off x="533400" y="1524000"/>
            <a:ext cx="7924800" cy="4114800"/>
          </a:xfrm>
        </p:spPr>
        <p:txBody>
          <a:bodyPr/>
          <a:lstStyle/>
          <a:p>
            <a:r>
              <a:rPr lang="ru-RU" sz="1800" dirty="0" smtClean="0">
                <a:ea typeface="ＭＳ Ｐゴシック" pitchFamily="112" charset="-128"/>
              </a:rPr>
              <a:t>Доступ к публикациям </a:t>
            </a:r>
            <a:r>
              <a:rPr lang="en-US" sz="1800" dirty="0" smtClean="0">
                <a:ea typeface="ＭＳ Ｐゴシック" pitchFamily="112" charset="-128"/>
              </a:rPr>
              <a:t>IEEE </a:t>
            </a:r>
            <a:r>
              <a:rPr lang="ru-RU" sz="1800" dirty="0" smtClean="0">
                <a:ea typeface="ＭＳ Ｐゴシック" pitchFamily="112" charset="-128"/>
              </a:rPr>
              <a:t>способствует научной продуктивности организации</a:t>
            </a:r>
            <a:endParaRPr lang="en-US" sz="1800" dirty="0" smtClean="0">
              <a:ea typeface="ＭＳ Ｐゴシック" pitchFamily="112" charset="-128"/>
            </a:endParaRPr>
          </a:p>
          <a:p>
            <a:r>
              <a:rPr lang="ru-RU" sz="1800" dirty="0" smtClean="0">
                <a:ea typeface="ＭＳ Ｐゴシック" pitchFamily="112" charset="-128"/>
              </a:rPr>
              <a:t>В </a:t>
            </a:r>
            <a:r>
              <a:rPr lang="ru-RU" sz="1800" b="1" dirty="0" smtClean="0">
                <a:ea typeface="ＭＳ Ｐゴシック" pitchFamily="112" charset="-128"/>
              </a:rPr>
              <a:t>2002 г</a:t>
            </a:r>
            <a:r>
              <a:rPr lang="ru-RU" sz="1800" dirty="0" smtClean="0">
                <a:ea typeface="ＭＳ Ｐゴシック" pitchFamily="112" charset="-128"/>
              </a:rPr>
              <a:t>. в ЭБ </a:t>
            </a:r>
            <a:r>
              <a:rPr lang="en-US" sz="1800" dirty="0" smtClean="0">
                <a:ea typeface="ＭＳ Ｐゴシック" pitchFamily="112" charset="-128"/>
              </a:rPr>
              <a:t>IEEE</a:t>
            </a:r>
            <a:r>
              <a:rPr lang="ru-RU" sz="1800" dirty="0">
                <a:ea typeface="ＭＳ Ｐゴシック" pitchFamily="112" charset="-128"/>
              </a:rPr>
              <a:t> </a:t>
            </a:r>
            <a:r>
              <a:rPr lang="ru-RU" sz="1800" dirty="0" smtClean="0">
                <a:ea typeface="ＭＳ Ｐゴシック" pitchFamily="112" charset="-128"/>
              </a:rPr>
              <a:t>было зафиксировано </a:t>
            </a:r>
            <a:r>
              <a:rPr lang="ru-RU" sz="1800" b="1" u="sng" dirty="0" smtClean="0">
                <a:ea typeface="ＭＳ Ｐゴシック" pitchFamily="112" charset="-128"/>
              </a:rPr>
              <a:t>9835</a:t>
            </a:r>
            <a:r>
              <a:rPr lang="ru-RU" sz="1800" dirty="0" smtClean="0">
                <a:ea typeface="ＭＳ Ｐゴシック" pitchFamily="112" charset="-128"/>
              </a:rPr>
              <a:t> статей российских авторов</a:t>
            </a:r>
            <a:endParaRPr lang="en-US" sz="1800" dirty="0" smtClean="0">
              <a:ea typeface="ＭＳ Ｐゴシック" pitchFamily="112" charset="-128"/>
            </a:endParaRPr>
          </a:p>
          <a:p>
            <a:r>
              <a:rPr lang="ru-RU" sz="1800" dirty="0" smtClean="0">
                <a:ea typeface="ＭＳ Ｐゴシック" pitchFamily="112" charset="-128"/>
              </a:rPr>
              <a:t>В 2012 </a:t>
            </a:r>
            <a:r>
              <a:rPr lang="ru-RU" sz="1800" dirty="0">
                <a:ea typeface="ＭＳ Ｐゴシック" pitchFamily="112" charset="-128"/>
              </a:rPr>
              <a:t>г. в ЭБ </a:t>
            </a:r>
            <a:r>
              <a:rPr lang="en-US" sz="1800" dirty="0">
                <a:ea typeface="ＭＳ Ｐゴシック" pitchFamily="112" charset="-128"/>
              </a:rPr>
              <a:t>IEEE</a:t>
            </a:r>
            <a:r>
              <a:rPr lang="ru-RU" sz="1800" dirty="0">
                <a:ea typeface="ＭＳ Ｐゴシック" pitchFamily="112" charset="-128"/>
              </a:rPr>
              <a:t> было </a:t>
            </a:r>
            <a:r>
              <a:rPr lang="ru-RU" sz="1800" dirty="0" smtClean="0">
                <a:ea typeface="ＭＳ Ｐゴシック" pitchFamily="112" charset="-128"/>
              </a:rPr>
              <a:t>зафиксировано </a:t>
            </a:r>
            <a:r>
              <a:rPr lang="ru-RU" sz="1800" b="1" u="sng" dirty="0" smtClean="0">
                <a:ea typeface="ＭＳ Ｐゴシック" pitchFamily="112" charset="-128"/>
              </a:rPr>
              <a:t>19659</a:t>
            </a:r>
            <a:r>
              <a:rPr lang="ru-RU" sz="1800" dirty="0" smtClean="0">
                <a:ea typeface="ＭＳ Ｐゴシック" pitchFamily="112" charset="-128"/>
              </a:rPr>
              <a:t> </a:t>
            </a:r>
            <a:r>
              <a:rPr lang="ru-RU" sz="1800" dirty="0">
                <a:ea typeface="ＭＳ Ｐゴシック" pitchFamily="112" charset="-128"/>
              </a:rPr>
              <a:t>статей российских </a:t>
            </a:r>
            <a:r>
              <a:rPr lang="ru-RU" sz="1800" dirty="0" smtClean="0">
                <a:ea typeface="ＭＳ Ｐゴシック" pitchFamily="112" charset="-128"/>
              </a:rPr>
              <a:t>авторов</a:t>
            </a:r>
            <a:endParaRPr lang="en-US" sz="1800" dirty="0" smtClean="0">
              <a:ea typeface="ＭＳ Ｐゴシック" pitchFamily="112" charset="-128"/>
            </a:endParaRPr>
          </a:p>
          <a:p>
            <a:r>
              <a:rPr lang="ru-RU" sz="1800" dirty="0" smtClean="0">
                <a:ea typeface="ＭＳ Ｐゴシック" pitchFamily="112" charset="-128"/>
              </a:rPr>
              <a:t>(Более 100% увеличение статей российских авторов с </a:t>
            </a:r>
            <a:r>
              <a:rPr lang="ru-RU" sz="1800" dirty="0" err="1" smtClean="0">
                <a:ea typeface="ＭＳ Ｐゴシック" pitchFamily="112" charset="-128"/>
              </a:rPr>
              <a:t>2002г</a:t>
            </a:r>
            <a:r>
              <a:rPr lang="ru-RU" sz="1800" dirty="0" smtClean="0">
                <a:ea typeface="ＭＳ Ｐゴシック" pitchFamily="112" charset="-128"/>
              </a:rPr>
              <a:t>.)</a:t>
            </a:r>
            <a:endParaRPr lang="en-US" sz="1800" dirty="0" smtClean="0">
              <a:ea typeface="ＭＳ Ｐゴシック" pitchFamily="112" charset="-128"/>
            </a:endParaRPr>
          </a:p>
        </p:txBody>
      </p:sp>
      <p:sp>
        <p:nvSpPr>
          <p:cNvPr id="41988" name="TextBox 6"/>
          <p:cNvSpPr txBox="1">
            <a:spLocks noChangeArrowheads="1"/>
          </p:cNvSpPr>
          <p:nvPr/>
        </p:nvSpPr>
        <p:spPr bwMode="auto">
          <a:xfrm>
            <a:off x="914400" y="5562600"/>
            <a:ext cx="4724400" cy="523220"/>
          </a:xfrm>
          <a:prstGeom prst="rect">
            <a:avLst/>
          </a:prstGeom>
          <a:noFill/>
          <a:ln w="9525">
            <a:noFill/>
            <a:miter lim="800000"/>
            <a:headEnd/>
            <a:tailEnd/>
          </a:ln>
        </p:spPr>
        <p:txBody>
          <a:bodyPr wrap="square">
            <a:spAutoFit/>
          </a:bodyPr>
          <a:lstStyle/>
          <a:p>
            <a:r>
              <a:rPr lang="en-US" sz="1400" dirty="0" smtClean="0"/>
              <a:t>*</a:t>
            </a:r>
            <a:r>
              <a:rPr lang="ru-RU" sz="1400" dirty="0" smtClean="0"/>
              <a:t>Результаты основаны на данных за август</a:t>
            </a:r>
            <a:r>
              <a:rPr lang="en-US" sz="1400" dirty="0" smtClean="0"/>
              <a:t> 2013, </a:t>
            </a:r>
            <a:r>
              <a:rPr lang="ru-RU" sz="1400" dirty="0" smtClean="0"/>
              <a:t>по </a:t>
            </a:r>
            <a:r>
              <a:rPr lang="ru-RU" sz="1400" dirty="0" err="1" smtClean="0"/>
              <a:t>аффилиации</a:t>
            </a:r>
            <a:r>
              <a:rPr lang="ru-RU" sz="1400" dirty="0" smtClean="0"/>
              <a:t> </a:t>
            </a:r>
            <a:r>
              <a:rPr lang="en-US" sz="1400" dirty="0" smtClean="0"/>
              <a:t>*Russia* </a:t>
            </a:r>
            <a:r>
              <a:rPr lang="ru-RU" sz="1400" dirty="0" smtClean="0"/>
              <a:t>в</a:t>
            </a:r>
            <a:r>
              <a:rPr lang="en-US" sz="1400" dirty="0" smtClean="0"/>
              <a:t> IEEE Xplore </a:t>
            </a:r>
            <a:endParaRPr lang="en-US" sz="1400" dirty="0"/>
          </a:p>
        </p:txBody>
      </p:sp>
    </p:spTree>
    <p:extLst>
      <p:ext uri="{BB962C8B-B14F-4D97-AF65-F5344CB8AC3E}">
        <p14:creationId xmlns="" xmlns:p14="http://schemas.microsoft.com/office/powerpoint/2010/main" val="30974484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2-CRS-0106-IEEE-PowerPoint-Presentation-Template 14Nov FINAL">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EL Sales Proposal Academic E Csernica Feb 200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L Sales Proposal Academic E Csernica Feb 2008">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2" charset="-128"/>
          </a:defRPr>
        </a:defPPr>
      </a:lstStyle>
    </a:lnDef>
  </a:objectDefaults>
  <a:extraClrSchemeLst>
    <a:extraClrScheme>
      <a:clrScheme name="IEL Sales Proposal Academic E Csernica Feb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EL Sales Proposal Academic E Csernica Feb 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EL Sales Proposal Academic E Csernica Feb 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EL Sales Proposal Academic E Csernica Feb 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EL Sales Proposal Academic E Csernica Feb 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EL Sales Proposal Academic E Csernica Feb 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EL Sales Proposal Academic E Csernica Feb 200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EL Sales Proposal Academic E Csernica Feb 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EL Sales Proposal Academic E Csernica Feb 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EL Sales Proposal Academic E Csernica Feb 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EL Sales Proposal Academic E Csernica Feb 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EL Sales Proposal Academic E Csernica Feb 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EL Sales Proposal Academic E Csernica Feb 2008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EEE-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6.xml><?xml version="1.0" encoding="utf-8"?>
<a:theme xmlns:a="http://schemas.openxmlformats.org/drawingml/2006/main" name="1_IEEE-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12-CRS-0106-IEEE-PowerPoint-Presentation-Template 14Nov FINAL.thmx</Template>
  <TotalTime>7529</TotalTime>
  <Words>2297</Words>
  <Application>Microsoft Office PowerPoint</Application>
  <PresentationFormat>On-screen Show (4:3)</PresentationFormat>
  <Paragraphs>375</Paragraphs>
  <Slides>46</Slides>
  <Notes>19</Notes>
  <HiddenSlides>0</HiddenSlides>
  <MMClips>0</MMClips>
  <ScaleCrop>false</ScaleCrop>
  <HeadingPairs>
    <vt:vector size="4" baseType="variant">
      <vt:variant>
        <vt:lpstr>Theme</vt:lpstr>
      </vt:variant>
      <vt:variant>
        <vt:i4>6</vt:i4>
      </vt:variant>
      <vt:variant>
        <vt:lpstr>Slide Titles</vt:lpstr>
      </vt:variant>
      <vt:variant>
        <vt:i4>46</vt:i4>
      </vt:variant>
    </vt:vector>
  </HeadingPairs>
  <TitlesOfParts>
    <vt:vector size="52" baseType="lpstr">
      <vt:lpstr>12-CRS-0106-IEEE-PowerPoint-Presentation-Template 14Nov FINAL</vt:lpstr>
      <vt:lpstr>Single_Customized_Image_Template_2011</vt:lpstr>
      <vt:lpstr>ieee_corporate_template_1</vt:lpstr>
      <vt:lpstr>IEL Sales Proposal Academic E Csernica Feb 2008</vt:lpstr>
      <vt:lpstr>IEEE-Template</vt:lpstr>
      <vt:lpstr>1_IEEE-Template</vt:lpstr>
      <vt:lpstr>  Использование электронных научных ресурсов IEEE в научном и учебном процессах современного  университета</vt:lpstr>
      <vt:lpstr>IEEE Сегодня</vt:lpstr>
      <vt:lpstr>Миссия IEEE</vt:lpstr>
      <vt:lpstr>Влияют ли инвестиции в исследования и разработки (R&amp;D) на экономический рост?</vt:lpstr>
      <vt:lpstr>US Dept of Commerce “Why investing in R&amp;D matters,” 2012 </vt:lpstr>
      <vt:lpstr>Slide 6</vt:lpstr>
      <vt:lpstr> Мировые лидеры доверяют информации IEEE</vt:lpstr>
      <vt:lpstr>Российские авторы в IEEE</vt:lpstr>
      <vt:lpstr>Российские авторы в IEEE  </vt:lpstr>
      <vt:lpstr>Slide 10</vt:lpstr>
      <vt:lpstr>Мировые лидеры доверяют публикациям IEEE</vt:lpstr>
      <vt:lpstr>Slide 12</vt:lpstr>
      <vt:lpstr>The IEEE/IET Electronic Library (IEL)</vt:lpstr>
      <vt:lpstr>Рост журналов в IEEE Xplore</vt:lpstr>
      <vt:lpstr>Новые журналы IEEE в 2014г.</vt:lpstr>
      <vt:lpstr>Новые журналы 2014 – четыре журнала открытого доступа</vt:lpstr>
      <vt:lpstr>Slide 17</vt:lpstr>
      <vt:lpstr>IEEE и патенты или IEEE в зеркале патентов    Большая доля мировой high-tech экономики базируется на патентах </vt:lpstr>
      <vt:lpstr>Slide 19</vt:lpstr>
      <vt:lpstr>Исследования IEEE содействуют созданию новых патентов </vt:lpstr>
      <vt:lpstr>Патенты цитируют  публикации IEEE  Пример из USPTO Database</vt:lpstr>
      <vt:lpstr>Этот патент цитирует публикации IEEE</vt:lpstr>
      <vt:lpstr>IEEE Leads Patent Citations</vt:lpstr>
      <vt:lpstr>Полный анализ можно скачать с сайта 1790 Analytics LLC Report</vt:lpstr>
      <vt:lpstr>Авторы IEEE (Публикация – цитирование – признание)</vt:lpstr>
      <vt:lpstr>Научная продуктивность позволяет развиваться вашему институту / университету </vt:lpstr>
      <vt:lpstr>Почему важно опубликовать свою работу?</vt:lpstr>
      <vt:lpstr>Преимущества сотрудничества с IEEE?</vt:lpstr>
      <vt:lpstr>Три основных повода, почему стоит опубликоваться в IEEE: </vt:lpstr>
      <vt:lpstr>Slide 30</vt:lpstr>
      <vt:lpstr> Что такое популярность (находимость) и почему она так важна для авторов?</vt:lpstr>
      <vt:lpstr>Как часто ученые используют IEEE Xplore?  </vt:lpstr>
      <vt:lpstr>Что еще способствует популяризации авторов IEEE? </vt:lpstr>
      <vt:lpstr>Slide 34</vt:lpstr>
      <vt:lpstr>  Процесс рецензирования в IEEE  гарантирует высокое качество каждой статьи</vt:lpstr>
      <vt:lpstr>Увеличьте Вашу цитируемость</vt:lpstr>
      <vt:lpstr>Slide 37</vt:lpstr>
      <vt:lpstr>Какие есть способы опубликоваться в IEEE?  </vt:lpstr>
      <vt:lpstr>Slide 39</vt:lpstr>
      <vt:lpstr>Опубликуйтесь в IEEE Conferences</vt:lpstr>
      <vt:lpstr>Примеры конференций IEEE в России</vt:lpstr>
      <vt:lpstr>Процесс рецензирования</vt:lpstr>
      <vt:lpstr>The IEEE Digital Author Toolbox is в помощь автору</vt:lpstr>
      <vt:lpstr>Editing Assistance</vt:lpstr>
      <vt:lpstr>IEEE Reference Preparation Assistant </vt:lpstr>
      <vt:lpstr>Спасибо! Андрей Соколов asakalou@ebsco.com </vt:lpstr>
    </vt:vector>
  </TitlesOfParts>
  <Company>IEEE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asakalou</cp:lastModifiedBy>
  <cp:revision>381</cp:revision>
  <cp:lastPrinted>2013-02-12T18:11:56Z</cp:lastPrinted>
  <dcterms:created xsi:type="dcterms:W3CDTF">2012-11-14T18:53:32Z</dcterms:created>
  <dcterms:modified xsi:type="dcterms:W3CDTF">2014-11-06T08:07:22Z</dcterms:modified>
</cp:coreProperties>
</file>